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16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63F283-2042-48AE-A8E6-C2391DD2ECDE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891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DE23039-9F10-44BF-B40D-3FE7E759F64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123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9CD9A9-B3C6-429C-999F-A7F586ED757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807235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01E997-5108-4234-86EC-0063B8EA834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138538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83F4CC-1C1A-44EA-AEDD-A08FD11F3A1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12090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2ED215-C7A4-4772-A43D-F05B9DE5CC0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191296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B10E91-E9A3-4EBD-B8CA-214F4B1E8DC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821049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7CA490-C786-4539-B42E-CC9D62EF7CB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28262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8B6363-FADD-4409-9B8A-23E4F79DFDB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478621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63C70E-A29A-4DD8-9EB6-A2CE76D0502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655917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8FED8F-28B9-46BB-919D-5120985A26A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5833310"/>
      </p:ext>
    </p:extLst>
  </p:cSld>
  <p:clrMapOvr>
    <a:masterClrMapping/>
  </p:clrMapOvr>
  <p:transition spd="slow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7A6881-BBBD-4B41-B3DA-9FA098ADFA3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589620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505541-42F1-4415-9463-C4E974393A8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1472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A495318-3CCC-45F4-979D-65B37193D9CD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998" cy="75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-1151641" y="-2157"/>
            <a:ext cx="9071643" cy="1262155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ru-RU" b="1">
                <a:effectLst>
                  <a:outerShdw dist="17962" dir="2700000">
                    <a:srgbClr val="000000"/>
                  </a:outerShdw>
                </a:effectLst>
              </a:rPr>
              <a:t>Презентация на тему: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4320628" y="5565787"/>
            <a:ext cx="5759997" cy="1271518"/>
          </a:xfrm>
        </p:spPr>
        <p:txBody>
          <a:bodyPr anchor="ctr">
            <a:spAutoFit/>
          </a:bodyPr>
          <a:lstStyle/>
          <a:p>
            <a:pPr marL="0" lvl="0" indent="0" algn="l">
              <a:buNone/>
            </a:pPr>
            <a:r>
              <a:rPr lang="ru-RU" sz="2400" b="1" i="1" dirty="0">
                <a:solidFill>
                  <a:srgbClr val="000080"/>
                </a:solidFill>
                <a:latin typeface="Comic Sans MS" pitchFamily="66"/>
              </a:rPr>
              <a:t>Презентацию подготовила ученица 9&lt;&lt;А&gt;&gt;</a:t>
            </a:r>
          </a:p>
          <a:p>
            <a:pPr marL="0" lvl="0" indent="0" algn="l">
              <a:buNone/>
            </a:pPr>
            <a:r>
              <a:rPr lang="ru-RU" sz="2400" b="1" i="1" dirty="0">
                <a:solidFill>
                  <a:srgbClr val="000080"/>
                </a:solidFill>
                <a:latin typeface="Comic Sans MS" pitchFamily="66"/>
              </a:rPr>
              <a:t>Айрапетян Маргарита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998" y="1259997"/>
            <a:ext cx="8100002" cy="2159995"/>
          </a:xfrm>
          <a:prstGeom prst="rect">
            <a:avLst/>
          </a:prstGeom>
        </p:spPr>
        <p:txBody>
          <a:bodyPr vert="horz" wrap="square" lIns="90004" tIns="46798" rIns="90004" bIns="46798" fromWordArt="1" anchor="ctr" anchorCtr="1" compatLnSpc="0">
            <a:prstTxWarp prst="textPlain">
              <a:avLst/>
            </a:prstTxWarp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ln w="9363">
                  <a:solidFill>
                    <a:srgbClr val="000000"/>
                  </a:solidFill>
                  <a:prstDash val="solid"/>
                  <a:miter/>
                </a:ln>
                <a:blipFill>
                  <a:blip r:embed="rId4">
                    <a:alphaModFix/>
                  </a:blip>
                  <a:tile/>
                </a:blipFill>
                <a:effectLst>
                  <a:outerShdw dist="152734" dir="2700000" algn="tl">
                    <a:srgbClr val="868686"/>
                  </a:outerShdw>
                </a:effectLst>
                <a:uFillTx/>
                <a:latin typeface="Calibri"/>
                <a:ea typeface="Microsoft YaHei" pitchFamily="2"/>
                <a:cs typeface="Mangal" pitchFamily="2"/>
              </a:rPr>
              <a:t>&lt;&lt;Искусство Индии &gt;&gt;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998" cy="756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859999" y="3960001"/>
            <a:ext cx="5240883" cy="36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4685403" y="0"/>
            <a:ext cx="5394603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дзаголовок 4"/>
          <p:cNvSpPr txBox="1">
            <a:spLocks noGrp="1"/>
          </p:cNvSpPr>
          <p:nvPr>
            <p:ph type="subTitle" idx="4294967295"/>
          </p:nvPr>
        </p:nvSpPr>
        <p:spPr>
          <a:xfrm>
            <a:off x="179999" y="179999"/>
            <a:ext cx="4715643" cy="6427802"/>
          </a:xfrm>
        </p:spPr>
        <p:txBody>
          <a:bodyPr anchor="ctr"/>
          <a:lstStyle/>
          <a:p>
            <a:pPr marL="0" lvl="0" indent="0" algn="l">
              <a:buNone/>
            </a:pPr>
            <a:r>
              <a:rPr lang="ru-RU" sz="2600" b="1">
                <a:solidFill>
                  <a:srgbClr val="FF6633"/>
                </a:solidFill>
              </a:rPr>
              <a:t>Музыка Индии включает разнообразие живых и исторических жанров народной, популярной, эстрадной и классической музыки. Индийская классическая музыка, представленная традициями Карнатака и Хиндустани, восходит к «Сама-веде» и описана как сложная и многообразная система, воздействующая на внешний и внутренний мир, в ряде трактатов первых веков нашей эры и особенно Средневековья</a:t>
            </a:r>
            <a:r>
              <a:rPr lang="ru-RU" sz="260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9997" y="3060003"/>
            <a:ext cx="3600001" cy="1799996"/>
          </a:xfrm>
          <a:prstGeom prst="rect">
            <a:avLst/>
          </a:prstGeom>
        </p:spPr>
        <p:txBody>
          <a:bodyPr vert="horz" wrap="square" lIns="90004" tIns="46798" rIns="90004" bIns="46798" fromWordArt="1" anchor="ctr" anchorCtr="1" compatLnSpc="0">
            <a:prstTxWarp prst="textPlain">
              <a:avLst/>
            </a:prstTxWarp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ln w="9363">
                  <a:solidFill>
                    <a:srgbClr val="000000"/>
                  </a:solidFill>
                  <a:prstDash val="solid"/>
                  <a:miter/>
                </a:ln>
                <a:solidFill>
                  <a:srgbClr val="FFFF00"/>
                </a:solidFill>
                <a:effectLst>
                  <a:outerShdw dist="152734" dir="2700000" algn="tl">
                    <a:srgbClr val="868686"/>
                  </a:outerShdw>
                </a:effectLst>
                <a:uFillTx/>
                <a:latin typeface="Arial Black" pitchFamily="18"/>
                <a:ea typeface="Microsoft YaHei" pitchFamily="2"/>
                <a:cs typeface="Mangal" pitchFamily="2"/>
              </a:rPr>
              <a:t>Музыка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998" cy="75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3060003" y="179999"/>
            <a:ext cx="7020004" cy="7380003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ru-RU" sz="2600" b="1">
                <a:solidFill>
                  <a:srgbClr val="FF6633"/>
                </a:solidFill>
              </a:rPr>
              <a:t>Народная музыка важна для сохранения идентичности многочисленных народов Индии. В период мусульманского завоевания индийская музыка вобрала и ассимилировала ряд традиций и инструментов арабской музыки, а в период европейского колониального господства — элементы и инструменты музыки Европы. В XX веке индийская музыка при посредстве ряда выдающихся европейских («Битлз») и американских музыкантов, а также кинематографа и движений хиппи, нью-эйдж, прозелитического вайшнавизма и других стала одним из значительных компонентов музыкального разнообразия общемировой культуры.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-51124" y="0"/>
            <a:ext cx="3111117" cy="507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8" y="301322"/>
            <a:ext cx="9071643" cy="6456596"/>
          </a:xfrm>
        </p:spPr>
        <p:txBody>
          <a:bodyPr anchor="ctr" anchorCtr="1"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998" cy="75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979996" y="1259997"/>
            <a:ext cx="6479996" cy="4679999"/>
          </a:xfrm>
          <a:prstGeom prst="rect">
            <a:avLst/>
          </a:prstGeom>
        </p:spPr>
        <p:txBody>
          <a:bodyPr vert="horz" wrap="square" lIns="90004" tIns="46798" rIns="90004" bIns="46798" fromWordArt="1" anchor="ctr" anchorCtr="1" compatLnSpc="0">
            <a:prstTxWarp prst="textPlain">
              <a:avLst/>
            </a:prstTxWarp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ln w="9363">
                  <a:solidFill>
                    <a:srgbClr val="000000"/>
                  </a:solidFill>
                  <a:prstDash val="solid"/>
                  <a:miter/>
                </a:ln>
                <a:solidFill>
                  <a:srgbClr val="FFFF00"/>
                </a:solidFill>
                <a:effectLst>
                  <a:outerShdw dist="152734" dir="2700000" algn="tl">
                    <a:srgbClr val="868686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Конец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ln w="9363">
                <a:solidFill>
                  <a:srgbClr val="000000"/>
                </a:solidFill>
                <a:prstDash val="solid"/>
                <a:miter/>
              </a:ln>
              <a:solidFill>
                <a:srgbClr val="FFFF00"/>
              </a:solidFill>
              <a:effectLst>
                <a:outerShdw dist="152734" dir="2700000" algn="tl">
                  <a:srgbClr val="868686"/>
                </a:outerShdw>
              </a:effectLst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998" cy="75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79999" y="2390762"/>
            <a:ext cx="9071643" cy="4989240"/>
          </a:xfrm>
        </p:spPr>
        <p:txBody>
          <a:bodyPr/>
          <a:lstStyle/>
          <a:p>
            <a:pPr lvl="0"/>
            <a:r>
              <a:rPr lang="ru-RU" sz="2800" b="1" i="1">
                <a:solidFill>
                  <a:srgbClr val="FF0000"/>
                </a:solidFill>
              </a:rPr>
              <a:t>Архитектура Индии</a:t>
            </a:r>
          </a:p>
          <a:p>
            <a:pPr lvl="0"/>
            <a:r>
              <a:rPr lang="ru-RU" sz="2800" b="1" i="1">
                <a:solidFill>
                  <a:srgbClr val="FF0000"/>
                </a:solidFill>
              </a:rPr>
              <a:t>Изобразительное искусство Индии</a:t>
            </a:r>
          </a:p>
          <a:p>
            <a:pPr lvl="0"/>
            <a:r>
              <a:rPr lang="ru-RU" sz="2800" b="1" i="1">
                <a:solidFill>
                  <a:srgbClr val="FF0000"/>
                </a:solidFill>
              </a:rPr>
              <a:t>Кинематограф Индии</a:t>
            </a:r>
          </a:p>
          <a:p>
            <a:pPr lvl="0"/>
            <a:r>
              <a:rPr lang="ru-RU" sz="2800" b="1" i="1">
                <a:solidFill>
                  <a:srgbClr val="FF0000"/>
                </a:solidFill>
              </a:rPr>
              <a:t>Музыка Индии</a:t>
            </a:r>
          </a:p>
          <a:p>
            <a:pPr lvl="0"/>
            <a:endParaRPr lang="ru-RU" sz="2800" b="1" i="1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60003" y="179999"/>
            <a:ext cx="3600001" cy="1800362"/>
          </a:xfrm>
          <a:prstGeom prst="rect">
            <a:avLst/>
          </a:prstGeom>
          <a:scene3d>
            <a:camera prst="legacyPerspectiveBottomRight">
              <a:rot lat="600000" lon="19499999" rev="0"/>
            </a:camera>
            <a:lightRig rig="legacyNormal4" dir="b"/>
          </a:scene3d>
          <a:sp3d extrusionH="387001" prstMaterial="legacyMetal">
            <a:bevelT w="13500" h="13500" prst="angle"/>
            <a:bevelB w="13500" h="13500" prst="angle"/>
          </a:sp3d>
        </p:spPr>
        <p:txBody>
          <a:bodyPr vert="horz" wrap="square" lIns="90004" tIns="47155" rIns="90004" bIns="47155" fromWordArt="1" anchor="ctr" anchorCtr="1" compatLnSpc="0">
            <a:prstTxWarp prst="textPlain">
              <a:avLst/>
            </a:prstTxWarp>
            <a:scene3d>
              <a:camera prst="legacyPerspectiveBottomRight">
                <a:rot lat="600000" lon="19499999" rev="0"/>
              </a:camera>
              <a:lightRig rig="legacyNormal4" dir="b"/>
            </a:scene3d>
            <a:sp3d extrusionH="387001" prstMaterial="legacyMetal">
              <a:bevelT w="13500" h="13500" prst="angle"/>
              <a:bevelB w="13500" h="13500" prst="angle"/>
            </a:sp3d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ln>
                  <a:noFill/>
                </a:ln>
                <a:gradFill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/>
                </a:gradFill>
                <a:uFillTx/>
                <a:latin typeface="Arial Black" pitchFamily="18"/>
                <a:ea typeface="MS Gothic" pitchFamily="2"/>
                <a:cs typeface="Tahoma" pitchFamily="2"/>
              </a:rPr>
              <a:t>План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039880" y="5039999"/>
            <a:ext cx="2040117" cy="256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659995" y="3600001"/>
            <a:ext cx="3420002" cy="39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6659995" y="1435"/>
            <a:ext cx="3420002" cy="359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0" y="1435"/>
            <a:ext cx="3240002" cy="395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3237835" y="0"/>
            <a:ext cx="3602159" cy="756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lum/>
            <a:alphaModFix/>
          </a:blip>
          <a:srcRect/>
          <a:stretch>
            <a:fillRect/>
          </a:stretch>
        </p:blipFill>
        <p:spPr>
          <a:xfrm>
            <a:off x="0" y="3960001"/>
            <a:ext cx="3240002" cy="36482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600001" y="359999"/>
            <a:ext cx="3600001" cy="1799996"/>
          </a:xfrm>
          <a:prstGeom prst="rect">
            <a:avLst/>
          </a:prstGeom>
        </p:spPr>
        <p:txBody>
          <a:bodyPr vert="horz" wrap="square" lIns="90004" tIns="46798" rIns="90004" bIns="46798" fromWordArt="1" anchor="ctr" anchorCtr="1" compatLnSpc="0">
            <a:prstTxWarp prst="textPlain">
              <a:avLst/>
            </a:prstTxWarp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ln w="9363">
                  <a:solidFill>
                    <a:srgbClr val="000000"/>
                  </a:solidFill>
                  <a:prstDash val="solid"/>
                  <a:miter/>
                </a:ln>
                <a:blipFill>
                  <a:blip r:embed="rId8">
                    <a:alphaModFix/>
                  </a:blip>
                  <a:tile/>
                </a:blipFill>
                <a:effectLst>
                  <a:outerShdw dist="152734" dir="2700000" algn="tl">
                    <a:srgbClr val="868686"/>
                  </a:outerShdw>
                </a:effectLst>
                <a:uFillTx/>
                <a:latin typeface="Arial Black" pitchFamily="18"/>
                <a:ea typeface="Microsoft YaHei" pitchFamily="2"/>
                <a:cs typeface="Mangal" pitchFamily="2"/>
              </a:rPr>
              <a:t>Архитектура Индии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ln w="9363">
                <a:solidFill>
                  <a:srgbClr val="000000"/>
                </a:solidFill>
                <a:prstDash val="solid"/>
                <a:miter/>
              </a:ln>
              <a:blipFill>
                <a:blip r:embed="rId8">
                  <a:alphaModFix/>
                </a:blip>
                <a:tile/>
              </a:blipFill>
              <a:effectLst>
                <a:outerShdw dist="152734" dir="2700000" algn="tl">
                  <a:srgbClr val="868686"/>
                </a:outerShdw>
              </a:effectLst>
              <a:uFillTx/>
              <a:latin typeface="Arial Black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Подзаголовок 7"/>
          <p:cNvSpPr txBox="1">
            <a:spLocks noGrp="1"/>
          </p:cNvSpPr>
          <p:nvPr>
            <p:ph type="subTitle" idx="4294967295"/>
          </p:nvPr>
        </p:nvSpPr>
        <p:spPr>
          <a:xfrm>
            <a:off x="539998" y="1103397"/>
            <a:ext cx="9071643" cy="6456596"/>
          </a:xfrm>
        </p:spPr>
        <p:txBody>
          <a:bodyPr anchor="ctr"/>
          <a:lstStyle/>
          <a:p>
            <a:pPr marL="0" lvl="0" indent="0" algn="l"/>
            <a:r>
              <a:rPr lang="ru-RU" b="1">
                <a:solidFill>
                  <a:srgbClr val="FFFFFF"/>
                </a:solidFill>
              </a:rPr>
              <a:t>Архитектура Хойсалы -это архитектурный стиль Индии, возникший во времена правления династии Хойсала между XI и XIV веками, в регионе, который в наше время известен как Карнатака. Своего расцвета этот стиль достиг в XIII веке. Почти все сооружения этого периода можно рассматривать как примеры зданий в стиле архитектуры Хойсала, включая храм Ченнакешава (англ.) в Белуре, храм Хойсалешвара (англ.) в Халебиду и храм Кешава</a:t>
            </a:r>
            <a:r>
              <a:rPr lang="ru-RU" sz="2400" b="1">
                <a:solidFill>
                  <a:srgbClr val="FFFFFF"/>
                </a:solidFill>
              </a:rPr>
              <a:t>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998" cy="75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68355" y="899998"/>
            <a:ext cx="9071643" cy="6456596"/>
          </a:xfrm>
        </p:spPr>
        <p:txBody>
          <a:bodyPr anchor="ctr"/>
          <a:lstStyle/>
          <a:p>
            <a:pPr marL="0" lvl="0" indent="0" algn="l">
              <a:buNone/>
            </a:pPr>
            <a:r>
              <a:rPr lang="ru-RU" sz="2600" b="1">
                <a:solidFill>
                  <a:srgbClr val="2300DC"/>
                </a:solidFill>
              </a:rPr>
              <a:t>Тадж-Маха́л - мавзолей-мечеть, находящийся в Агре, Индия, на берегу реки Джамна (архитекторы, вероятно, Устад-Иса и др.). Построен по приказу потомка Тамерлана — императора Великих Моголов Шах-Джахана в память о жене Мумтаз-Махал, умершей при родах (позже здесь был похоронен и сам Шах-Джахан)</a:t>
            </a:r>
            <a:r>
              <a:rPr lang="ru-RU" sz="2600" b="1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6839995" y="5039999"/>
            <a:ext cx="3240002" cy="250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2520004" cy="252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0" y="5558756"/>
            <a:ext cx="2880003" cy="200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lum/>
            <a:alphaModFix/>
          </a:blip>
          <a:srcRect/>
          <a:stretch>
            <a:fillRect/>
          </a:stretch>
        </p:blipFill>
        <p:spPr>
          <a:xfrm>
            <a:off x="7200003" y="-179999"/>
            <a:ext cx="2880003" cy="27000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80003" y="539998"/>
            <a:ext cx="3600001" cy="1799996"/>
          </a:xfrm>
          <a:prstGeom prst="rect">
            <a:avLst/>
          </a:prstGeom>
        </p:spPr>
        <p:txBody>
          <a:bodyPr vert="horz" wrap="square" lIns="90004" tIns="46798" rIns="90004" bIns="46798" fromWordArt="1" anchor="ctr" anchorCtr="1" compatLnSpc="0">
            <a:prstTxWarp prst="textPlain">
              <a:avLst/>
            </a:prstTxWarp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ln w="9363">
                  <a:solidFill>
                    <a:srgbClr val="000000"/>
                  </a:solidFill>
                  <a:prstDash val="solid"/>
                  <a:miter/>
                </a:ln>
                <a:blipFill>
                  <a:blip r:embed="rId8">
                    <a:alphaModFix/>
                  </a:blip>
                  <a:tile/>
                </a:blipFill>
                <a:effectLst>
                  <a:outerShdw dist="152734" dir="2700000" algn="tl">
                    <a:srgbClr val="868686"/>
                  </a:outerShdw>
                </a:effectLst>
                <a:uFillTx/>
                <a:latin typeface="Arial Black" pitchFamily="18"/>
                <a:ea typeface="Microsoft YaHei" pitchFamily="2"/>
                <a:cs typeface="Mangal" pitchFamily="2"/>
              </a:rPr>
              <a:t>Тадж-Махал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998" cy="75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79999" y="1079997"/>
            <a:ext cx="9071643" cy="6456596"/>
          </a:xfrm>
        </p:spPr>
        <p:txBody>
          <a:bodyPr anchor="ctr"/>
          <a:lstStyle/>
          <a:p>
            <a:pPr marL="0" lvl="0" indent="0" algn="l">
              <a:buNone/>
            </a:pPr>
            <a:r>
              <a:rPr lang="ru-RU" sz="2600" b="1">
                <a:solidFill>
                  <a:srgbClr val="FF9966"/>
                </a:solidFill>
              </a:rPr>
              <a:t>Ходжа Абд ас-Самад  — персидский художник XVI века, один из основателей могольской школы живописи в Индии.Вместе с Сеидом Али он руководил созданием около 1400 иллюстраций к роману «Хамза-наме». В 1576 году Акбар поставил Самада во главе монетного двора в Фатехпур-Сикри, в 1584 назначил деваном (главным сборщиком податей) Мултана. За мастерство в живописи художник получил почётное прозвание Ширин-Калам («сладостная кисть»)</a:t>
            </a:r>
            <a:r>
              <a:rPr lang="ru-RU" sz="240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179999"/>
            <a:ext cx="2340004" cy="21599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80003" y="359642"/>
            <a:ext cx="5939997" cy="1800362"/>
          </a:xfrm>
          <a:prstGeom prst="rect">
            <a:avLst/>
          </a:prstGeom>
          <a:scene3d>
            <a:camera prst="legacyPerspectiveBottomRight">
              <a:rot lat="600000" lon="19499999" rev="0"/>
            </a:camera>
            <a:lightRig rig="legacyNormal4" dir="b"/>
          </a:scene3d>
          <a:sp3d extrusionH="387001" prstMaterial="legacyMetal">
            <a:bevelT w="13500" h="13500" prst="angle"/>
            <a:bevelB w="13500" h="13500" prst="angle"/>
          </a:sp3d>
        </p:spPr>
        <p:txBody>
          <a:bodyPr vert="horz" wrap="square" lIns="90004" tIns="47155" rIns="90004" bIns="47155" fromWordArt="1" anchor="ctr" anchorCtr="1" compatLnSpc="0">
            <a:prstTxWarp prst="textPlain">
              <a:avLst/>
            </a:prstTxWarp>
            <a:scene3d>
              <a:camera prst="legacyPerspectiveBottomRight">
                <a:rot lat="600000" lon="19499999" rev="0"/>
              </a:camera>
              <a:lightRig rig="legacyNormal4" dir="b"/>
            </a:scene3d>
            <a:sp3d extrusionH="387001" prstMaterial="legacyMetal">
              <a:bevelT w="13500" h="13500" prst="angle"/>
              <a:bevelB w="13500" h="13500" prst="angle"/>
            </a:sp3d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ln>
                  <a:noFill/>
                </a:ln>
                <a:gradFill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/>
                </a:gradFill>
                <a:uFillTx/>
                <a:latin typeface="Arial Black" pitchFamily="18"/>
                <a:ea typeface="MS Gothic" pitchFamily="2"/>
                <a:cs typeface="Tahoma" pitchFamily="2"/>
              </a:rPr>
              <a:t>Изобразительное искусство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998" cy="756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390080" y="6117"/>
            <a:ext cx="2689917" cy="35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7020004" y="3780001"/>
            <a:ext cx="3155758" cy="378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4500000" y="3780001"/>
            <a:ext cx="2531159" cy="37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5"/>
          <p:cNvSpPr txBox="1">
            <a:spLocks noGrp="1"/>
          </p:cNvSpPr>
          <p:nvPr>
            <p:ph type="subTitle" idx="4294967295"/>
          </p:nvPr>
        </p:nvSpPr>
        <p:spPr>
          <a:xfrm>
            <a:off x="-35643" y="82076"/>
            <a:ext cx="6155640" cy="6757918"/>
          </a:xfrm>
        </p:spPr>
        <p:txBody>
          <a:bodyPr anchor="ctr"/>
          <a:lstStyle/>
          <a:p>
            <a:pPr marL="0" lvl="0" indent="0" algn="l">
              <a:buNone/>
            </a:pPr>
            <a:r>
              <a:rPr lang="ru-RU" sz="2400" b="1">
                <a:solidFill>
                  <a:srgbClr val="0000FF"/>
                </a:solidFill>
              </a:rPr>
              <a:t>Рави Варма -обучался традиционной индийской живописи в княжеском дворце, а в 1863 году в течение месяца брал уроки европейской живописи у приглашенного ко двору британского портретиста Теодора Йенсена.</a:t>
            </a:r>
          </a:p>
          <a:p>
            <a:pPr marL="0" lvl="0" indent="0" algn="l">
              <a:buNone/>
            </a:pPr>
            <a:r>
              <a:rPr lang="ru-RU" sz="2400" b="1">
                <a:solidFill>
                  <a:srgbClr val="0000FF"/>
                </a:solidFill>
              </a:rPr>
              <a:t>В 1873 году Рави Варма принял участие в международной художественной выставке в Мадрасе, где лучшей была признана его картина «Леди Наир за утренним туалетом». Всемирная известность пришла к художнику после выставки, прошедшей в том же году в Вене, где он также взял главный приз.</a:t>
            </a:r>
          </a:p>
          <a:p>
            <a:pPr marL="0" lvl="0" indent="0" algn="l">
              <a:buNone/>
            </a:pPr>
            <a:r>
              <a:rPr lang="ru-RU" sz="2400" b="1">
                <a:solidFill>
                  <a:srgbClr val="0000FF"/>
                </a:solidFill>
              </a:rPr>
              <a:t>Рави Варма никогда не носил официального титула раджи, однако стал известен в Европе как Раджа Рави Варма, принц-художник</a:t>
            </a:r>
            <a:r>
              <a:rPr lang="ru-RU" sz="2400" b="1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998" cy="75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359999" y="995763"/>
            <a:ext cx="8100002" cy="4848843"/>
          </a:xfrm>
        </p:spPr>
        <p:txBody>
          <a:bodyPr anchor="ctr"/>
          <a:lstStyle/>
          <a:p>
            <a:pPr marL="0" lvl="0" indent="0" algn="l">
              <a:buNone/>
            </a:pPr>
            <a:r>
              <a:rPr lang="ru-RU" sz="2400" b="1">
                <a:solidFill>
                  <a:srgbClr val="0084D1"/>
                </a:solidFill>
              </a:rPr>
              <a:t>Кинематограф Индии представлен фильмами снятыми в различных регионах страны и включает в себя кинематографы штатов Андхра-Прадеш, Ассам, Гуджарат, Харьяна, Джамму и Кашмир, Карнатака, Керала, Махараштра, Орисса, Пенджаб, Тамилнад и Западная Бенгалия. Кинематограф приобрёл популярность по всей Индии, в год производится более 1000 фильмов. Экспатрианты в таких странах, как США и Великобритания, продолжают вызывать среди международной аудитории интерес к индийским фильмам на различных языках.</a:t>
            </a:r>
          </a:p>
          <a:p>
            <a:pPr marL="0" lvl="0" indent="0" algn="l">
              <a:buNone/>
            </a:pPr>
            <a:endParaRPr lang="ru-RU" sz="2400"/>
          </a:p>
          <a:p>
            <a:pPr marL="0" lvl="0" indent="0" algn="l">
              <a:buNone/>
            </a:pPr>
            <a:endParaRPr lang="ru-RU" sz="2400"/>
          </a:p>
        </p:txBody>
      </p:sp>
      <p:sp>
        <p:nvSpPr>
          <p:cNvPr id="4" name="Прямоугольник 3"/>
          <p:cNvSpPr/>
          <p:nvPr/>
        </p:nvSpPr>
        <p:spPr>
          <a:xfrm>
            <a:off x="3240002" y="-180356"/>
            <a:ext cx="3600001" cy="1800362"/>
          </a:xfrm>
          <a:prstGeom prst="rect">
            <a:avLst/>
          </a:prstGeom>
          <a:scene3d>
            <a:camera prst="legacyPerspectiveRight">
              <a:rot lat="20699999" lon="20999999" rev="0"/>
            </a:camera>
            <a:lightRig rig="legacyNormal2" dir="t"/>
          </a:scene3d>
          <a:sp3d extrusionH="387001" prstMaterial="legacyPlastic">
            <a:bevelT w="13500" h="13500" prst="angle"/>
            <a:bevelB w="13500" h="13500" prst="angle"/>
            <a:extrusionClr>
              <a:srgbClr val="9999CC"/>
            </a:extrusionClr>
          </a:sp3d>
        </p:spPr>
        <p:txBody>
          <a:bodyPr vert="horz" wrap="square" lIns="90004" tIns="47155" rIns="90004" bIns="47155" fromWordArt="1" anchor="ctr" anchorCtr="1" compatLnSpc="0">
            <a:prstTxWarp prst="textPlain">
              <a:avLst/>
            </a:prstTxWarp>
            <a:scene3d>
              <a:camera prst="legacyPerspectiveRight">
                <a:rot lat="20699999" lon="20999999" rev="0"/>
              </a:camera>
              <a:lightRig rig="legacyNormal2" dir="t"/>
            </a:scene3d>
            <a:sp3d extrusionH="387001" prstMaterial="legacyPlastic">
              <a:bevelT w="13500" h="13500" prst="angle"/>
              <a:bevelB w="13500" h="13500" prst="angle"/>
              <a:extrusionClr>
                <a:srgbClr val="9999CC"/>
              </a:extrusionClr>
            </a:sp3d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ln>
                  <a:noFill/>
                </a:ln>
                <a:solidFill>
                  <a:srgbClr val="333366"/>
                </a:solidFill>
                <a:effectLst>
                  <a:outerShdw dist="1439997" dir="10800000" algn="tl">
                    <a:srgbClr val="CCCCFF">
                      <a:alpha val="40000"/>
                    </a:srgbClr>
                  </a:outerShdw>
                </a:effectLst>
                <a:uFillTx/>
                <a:latin typeface="Thorndale" pitchFamily="18"/>
                <a:ea typeface="MS Gothic" pitchFamily="2"/>
                <a:cs typeface="Tahoma" pitchFamily="2"/>
              </a:rPr>
              <a:t>Кинематограф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ln>
                <a:noFill/>
              </a:ln>
              <a:solidFill>
                <a:srgbClr val="333366"/>
              </a:solidFill>
              <a:effectLst>
                <a:outerShdw dist="1439997" dir="10800000" algn="tl">
                  <a:srgbClr val="CCCCFF">
                    <a:alpha val="40000"/>
                  </a:srgbClr>
                </a:outerShdw>
              </a:effectLst>
              <a:uFillTx/>
              <a:latin typeface="Thorndale" pitchFamily="18"/>
              <a:ea typeface="MS Gothic" pitchFamily="2"/>
              <a:cs typeface="Tahoma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380003" y="4859999"/>
            <a:ext cx="2676960" cy="270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8280001" y="128162"/>
            <a:ext cx="1799996" cy="275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0" y="5399998"/>
            <a:ext cx="2095201" cy="2171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accel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1"/>
                                          </p:val>
                                        </p:tav>
                                        <p:tav tm="50000">
                                          <p:val>
                                            <p:strVal val="0.94999998807907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accel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1"/>
                                          </p:val>
                                        </p:tav>
                                        <p:tav tm="50000">
                                          <p:val>
                                            <p:strVal val="0.94999998807907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-179999"/>
            <a:ext cx="10079998" cy="774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3960001"/>
            <a:ext cx="2520004" cy="342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7505642" y="3313081"/>
            <a:ext cx="2574356" cy="420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2857317" cy="39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5"/>
          <p:cNvSpPr txBox="1">
            <a:spLocks noGrp="1"/>
          </p:cNvSpPr>
          <p:nvPr>
            <p:ph type="subTitle" idx="4294967295"/>
          </p:nvPr>
        </p:nvSpPr>
        <p:spPr>
          <a:xfrm>
            <a:off x="719998" y="23399"/>
            <a:ext cx="9071643" cy="6456596"/>
          </a:xfrm>
        </p:spPr>
        <p:txBody>
          <a:bodyPr anchor="ctr"/>
          <a:lstStyle/>
          <a:p>
            <a:pPr marL="0" lvl="0" indent="0" algn="r">
              <a:buNone/>
            </a:pPr>
            <a:r>
              <a:rPr lang="ru-RU" sz="2400" b="1">
                <a:solidFill>
                  <a:srgbClr val="0000FF"/>
                </a:solidFill>
              </a:rPr>
              <a:t>В XX веке индийский кинематограф, наряду с голливудской и китайской киноиндустрией, стал глобальным предприятием. В конце 2010 года сообщалось, что по годовому производству фильмов Индия занимает первое место, опережая Голливуд и Китай[3]. Индийские фильмы идут на экранах более 90 стран мира.Индия принимает участие в международных кинофестивалях, где её представляли такие режиссёры как Сатьяджит Рай, Мринал Сен (англ.)русск., Ритвик Гхатак, Говиндан Аравиндан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998" cy="75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79999" y="289800"/>
            <a:ext cx="5579997" cy="6080759"/>
          </a:xfrm>
        </p:spPr>
        <p:txBody>
          <a:bodyPr anchor="ctr"/>
          <a:lstStyle/>
          <a:p>
            <a:pPr marL="0" lvl="0" indent="0" algn="l">
              <a:buNone/>
            </a:pPr>
            <a:r>
              <a:rPr lang="ru-RU" sz="2800" b="1">
                <a:solidFill>
                  <a:srgbClr val="FF3366"/>
                </a:solidFill>
              </a:rPr>
              <a:t>Индия является крупнейшим в мире производителем фильмов. В 2009 году в Индии было выпущено в общей сложности 2961 фильмов, из них 1288 художественных фильмов. Обеспечение 100 % прямых иностранных инвестиций сделало индийский кинорынок привлекательным для иностранных компаний, таких как 20th Century Fox, Sony Pictures Entertainment, Walt Disney Pictures.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6979322" y="-31683"/>
            <a:ext cx="3100675" cy="435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7200003" y="4320000"/>
            <a:ext cx="2908075" cy="321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675</Words>
  <Application>Microsoft Office PowerPoint</Application>
  <PresentationFormat>Произвольный</PresentationFormat>
  <Paragraphs>26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Обычный</vt:lpstr>
      <vt:lpstr>Презентация на тему: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dc:creator>Джон Три Вольта</dc:creator>
  <cp:lastModifiedBy>Киця</cp:lastModifiedBy>
  <cp:revision>7</cp:revision>
  <dcterms:created xsi:type="dcterms:W3CDTF">2012-02-23T17:05:54Z</dcterms:created>
  <dcterms:modified xsi:type="dcterms:W3CDTF">2012-07-06T15:26:45Z</dcterms:modified>
</cp:coreProperties>
</file>