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62" r:id="rId21"/>
    <p:sldId id="264"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3F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7" autoAdjust="0"/>
    <p:restoredTop sz="94667" autoAdjust="0"/>
  </p:normalViewPr>
  <p:slideViewPr>
    <p:cSldViewPr>
      <p:cViewPr varScale="1">
        <p:scale>
          <a:sx n="46" d="100"/>
          <a:sy n="46" d="100"/>
        </p:scale>
        <p:origin x="-12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aqstop.ucoz.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142976" y="500042"/>
            <a:ext cx="6929486" cy="1446550"/>
          </a:xfrm>
          <a:prstGeom prst="rect">
            <a:avLst/>
          </a:prstGeom>
        </p:spPr>
        <p:txBody>
          <a:bodyPr wrap="square">
            <a:spAutoFit/>
          </a:bodyPr>
          <a:lstStyle/>
          <a:p>
            <a:r>
              <a:rPr lang="ru-RU" sz="4400" b="1" i="1" dirty="0" smtClean="0">
                <a:solidFill>
                  <a:schemeClr val="accent6">
                    <a:lumMod val="50000"/>
                  </a:schemeClr>
                </a:solidFill>
              </a:rPr>
              <a:t>Рембрандт </a:t>
            </a:r>
            <a:r>
              <a:rPr lang="ru-RU" sz="4400" b="1" i="1" dirty="0" err="1" smtClean="0">
                <a:solidFill>
                  <a:schemeClr val="accent6">
                    <a:lumMod val="50000"/>
                  </a:schemeClr>
                </a:solidFill>
              </a:rPr>
              <a:t>Харменс</a:t>
            </a:r>
            <a:r>
              <a:rPr lang="ru-RU" sz="4400" b="1" i="1" dirty="0" smtClean="0">
                <a:solidFill>
                  <a:schemeClr val="accent6">
                    <a:lumMod val="50000"/>
                  </a:schemeClr>
                </a:solidFill>
              </a:rPr>
              <a:t>  </a:t>
            </a:r>
            <a:r>
              <a:rPr lang="ru-RU" sz="4400" b="1" i="1" dirty="0" err="1" smtClean="0">
                <a:solidFill>
                  <a:schemeClr val="accent6">
                    <a:lumMod val="50000"/>
                  </a:schemeClr>
                </a:solidFill>
              </a:rPr>
              <a:t>ван</a:t>
            </a:r>
            <a:r>
              <a:rPr lang="ru-RU" sz="4400" b="1" i="1" dirty="0" smtClean="0">
                <a:solidFill>
                  <a:schemeClr val="accent6">
                    <a:lumMod val="50000"/>
                  </a:schemeClr>
                </a:solidFill>
              </a:rPr>
              <a:t> Рейн         (1606-1669)</a:t>
            </a:r>
            <a:endParaRPr lang="ru-RU" dirty="0">
              <a:solidFill>
                <a:schemeClr val="accent6">
                  <a:lumMod val="50000"/>
                </a:schemeClr>
              </a:solidFill>
            </a:endParaRPr>
          </a:p>
        </p:txBody>
      </p:sp>
      <p:sp>
        <p:nvSpPr>
          <p:cNvPr id="3" name="Прямоугольник 2"/>
          <p:cNvSpPr/>
          <p:nvPr/>
        </p:nvSpPr>
        <p:spPr>
          <a:xfrm>
            <a:off x="4572000" y="4857760"/>
            <a:ext cx="4572000" cy="1815882"/>
          </a:xfrm>
          <a:prstGeom prst="rect">
            <a:avLst/>
          </a:prstGeom>
        </p:spPr>
        <p:txBody>
          <a:bodyPr>
            <a:spAutoFit/>
          </a:bodyPr>
          <a:lstStyle/>
          <a:p>
            <a:r>
              <a:rPr lang="ru-RU" sz="2800" i="1" dirty="0" smtClean="0">
                <a:solidFill>
                  <a:srgbClr val="00B050"/>
                </a:solidFill>
              </a:rPr>
              <a:t>Всего важнее иметь душу, любящую истину, и брать правду там, где ее находишь.  Гете</a:t>
            </a:r>
            <a:endParaRPr lang="ru-RU" sz="2800" i="1" dirty="0">
              <a:solidFill>
                <a:srgbClr val="00B050"/>
              </a:solidFill>
            </a:endParaRPr>
          </a:p>
        </p:txBody>
      </p:sp>
      <p:pic>
        <p:nvPicPr>
          <p:cNvPr id="7" name="Рисунок 6" descr="rembrandt-self-portrait-1629.jpg"/>
          <p:cNvPicPr>
            <a:picLocks noChangeAspect="1"/>
          </p:cNvPicPr>
          <p:nvPr/>
        </p:nvPicPr>
        <p:blipFill>
          <a:blip r:embed="rId3" cstate="print"/>
          <a:stretch>
            <a:fillRect/>
          </a:stretch>
        </p:blipFill>
        <p:spPr>
          <a:xfrm>
            <a:off x="5786446" y="1857364"/>
            <a:ext cx="2857520" cy="3143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Пир Валтасара</a:t>
            </a:r>
            <a:endParaRPr lang="ru-RU" i="1" dirty="0">
              <a:solidFill>
                <a:schemeClr val="bg1">
                  <a:lumMod val="85000"/>
                </a:schemeClr>
              </a:solidFill>
            </a:endParaRPr>
          </a:p>
        </p:txBody>
      </p:sp>
      <p:sp>
        <p:nvSpPr>
          <p:cNvPr id="3" name="Содержимое 2"/>
          <p:cNvSpPr>
            <a:spLocks noGrp="1"/>
          </p:cNvSpPr>
          <p:nvPr>
            <p:ph idx="1"/>
          </p:nvPr>
        </p:nvSpPr>
        <p:spPr>
          <a:xfrm>
            <a:off x="142844" y="1285860"/>
            <a:ext cx="6472254" cy="5143536"/>
          </a:xfrm>
        </p:spPr>
        <p:txBody>
          <a:bodyPr>
            <a:noAutofit/>
          </a:bodyPr>
          <a:lstStyle/>
          <a:p>
            <a:pPr>
              <a:buNone/>
            </a:pPr>
            <a:r>
              <a:rPr lang="ru-RU" sz="1800" i="1" dirty="0" smtClean="0">
                <a:solidFill>
                  <a:schemeClr val="bg1">
                    <a:lumMod val="85000"/>
                  </a:schemeClr>
                </a:solidFill>
              </a:rPr>
              <a:t>     </a:t>
            </a:r>
            <a:r>
              <a:rPr lang="ru-RU" sz="1600" i="1" dirty="0" smtClean="0">
                <a:solidFill>
                  <a:schemeClr val="bg1">
                    <a:lumMod val="85000"/>
                  </a:schemeClr>
                </a:solidFill>
              </a:rPr>
              <a:t>Большие полотна с театрализованными эффектами были популярны в Нидерландах при жизни Рембрандта. «Пир Валтасара» демонстрирует, как мастерски художник трактовал подобные темы. Вавилонский царь Валтасар описан в ветхозаветной книге пророка Даниила. На многолюдном пиру он велел принести золотую и серебряную посуду, которую его отец Навуходоносор взял из святилища иерусалимского храма. Царь приказал наполнить сосуды вином для своих вельмож, жен и наложниц. Когда свершилось это кощунство, вдруг появилась таинственная рука и начертала на стене странные слова: «Мене, мене, </a:t>
            </a:r>
            <a:r>
              <a:rPr lang="ru-RU" sz="1600" i="1" dirty="0" err="1" smtClean="0">
                <a:solidFill>
                  <a:schemeClr val="bg1">
                    <a:lumMod val="85000"/>
                  </a:schemeClr>
                </a:solidFill>
              </a:rPr>
              <a:t>текел</a:t>
            </a:r>
            <a:r>
              <a:rPr lang="ru-RU" sz="1600" i="1" dirty="0" smtClean="0">
                <a:solidFill>
                  <a:schemeClr val="bg1">
                    <a:lumMod val="85000"/>
                  </a:schemeClr>
                </a:solidFill>
              </a:rPr>
              <a:t>, </a:t>
            </a:r>
            <a:r>
              <a:rPr lang="ru-RU" sz="1600" i="1" dirty="0" err="1" smtClean="0">
                <a:solidFill>
                  <a:schemeClr val="bg1">
                    <a:lumMod val="85000"/>
                  </a:schemeClr>
                </a:solidFill>
              </a:rPr>
              <a:t>упарсин</a:t>
            </a:r>
            <a:r>
              <a:rPr lang="ru-RU" sz="1600" i="1" dirty="0" smtClean="0">
                <a:solidFill>
                  <a:schemeClr val="bg1">
                    <a:lumMod val="85000"/>
                  </a:schemeClr>
                </a:solidFill>
              </a:rPr>
              <a:t>». Даниил сказал царю, что они означают его гибель; предсказание сбылось в ту же ночь. На картине Рембрандта исследуется изумление и страх, усиленный еще и выплеснувшимся из священных сосудов вином, что тоже символично. Удивляет сделанная на иврите надпись, особое расположение букв которой заставляет вспомнить о соседе Рембрандта еврее </a:t>
            </a:r>
            <a:r>
              <a:rPr lang="ru-RU" sz="1600" i="1" dirty="0" err="1" smtClean="0">
                <a:solidFill>
                  <a:schemeClr val="bg1">
                    <a:lumMod val="85000"/>
                  </a:schemeClr>
                </a:solidFill>
              </a:rPr>
              <a:t>Манассе</a:t>
            </a:r>
            <a:r>
              <a:rPr lang="ru-RU" sz="1600" i="1" dirty="0" smtClean="0">
                <a:solidFill>
                  <a:schemeClr val="bg1">
                    <a:lumMod val="85000"/>
                  </a:schemeClr>
                </a:solidFill>
              </a:rPr>
              <a:t> </a:t>
            </a:r>
            <a:r>
              <a:rPr lang="ru-RU" sz="1600" i="1" dirty="0" err="1" smtClean="0">
                <a:solidFill>
                  <a:schemeClr val="bg1">
                    <a:lumMod val="85000"/>
                  </a:schemeClr>
                </a:solidFill>
              </a:rPr>
              <a:t>бен</a:t>
            </a:r>
            <a:r>
              <a:rPr lang="ru-RU" sz="1600" i="1" dirty="0" smtClean="0">
                <a:solidFill>
                  <a:schemeClr val="bg1">
                    <a:lumMod val="85000"/>
                  </a:schemeClr>
                </a:solidFill>
              </a:rPr>
              <a:t> </a:t>
            </a:r>
            <a:r>
              <a:rPr lang="ru-RU" sz="1600" i="1" dirty="0" err="1" smtClean="0">
                <a:solidFill>
                  <a:schemeClr val="bg1">
                    <a:lumMod val="85000"/>
                  </a:schemeClr>
                </a:solidFill>
              </a:rPr>
              <a:t>Исраэле</a:t>
            </a:r>
            <a:r>
              <a:rPr lang="ru-RU" sz="1600" i="1" dirty="0" smtClean="0">
                <a:solidFill>
                  <a:schemeClr val="bg1">
                    <a:lumMod val="85000"/>
                  </a:schemeClr>
                </a:solidFill>
              </a:rPr>
              <a:t>, с которым, как известно, художник поддерживал отношения.</a:t>
            </a:r>
            <a:endParaRPr lang="ru-RU" sz="1600" i="1" dirty="0">
              <a:solidFill>
                <a:schemeClr val="bg1">
                  <a:lumMod val="85000"/>
                </a:schemeClr>
              </a:solidFill>
            </a:endParaRPr>
          </a:p>
        </p:txBody>
      </p:sp>
      <p:pic>
        <p:nvPicPr>
          <p:cNvPr id="4" name="Рисунок 3" descr="rembrandt-belshazz.jpg"/>
          <p:cNvPicPr>
            <a:picLocks noChangeAspect="1"/>
          </p:cNvPicPr>
          <p:nvPr/>
        </p:nvPicPr>
        <p:blipFill>
          <a:blip r:embed="rId2" cstate="print"/>
          <a:stretch>
            <a:fillRect/>
          </a:stretch>
        </p:blipFill>
        <p:spPr>
          <a:xfrm>
            <a:off x="6153912" y="2214554"/>
            <a:ext cx="2990088" cy="2438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Сусанна и старцы</a:t>
            </a:r>
            <a:endParaRPr lang="ru-RU" i="1" dirty="0">
              <a:solidFill>
                <a:schemeClr val="bg1">
                  <a:lumMod val="85000"/>
                </a:schemeClr>
              </a:solidFill>
            </a:endParaRPr>
          </a:p>
        </p:txBody>
      </p:sp>
      <p:sp>
        <p:nvSpPr>
          <p:cNvPr id="3" name="Содержимое 2"/>
          <p:cNvSpPr>
            <a:spLocks noGrp="1"/>
          </p:cNvSpPr>
          <p:nvPr>
            <p:ph idx="1"/>
          </p:nvPr>
        </p:nvSpPr>
        <p:spPr>
          <a:xfrm>
            <a:off x="214282" y="1428736"/>
            <a:ext cx="6115064" cy="4697427"/>
          </a:xfrm>
        </p:spPr>
        <p:txBody>
          <a:bodyPr>
            <a:noAutofit/>
          </a:bodyPr>
          <a:lstStyle/>
          <a:p>
            <a:pPr>
              <a:buNone/>
            </a:pPr>
            <a:r>
              <a:rPr lang="ru-RU" sz="1600" i="1" dirty="0" smtClean="0">
                <a:solidFill>
                  <a:schemeClr val="bg1">
                    <a:lumMod val="85000"/>
                  </a:schemeClr>
                </a:solidFill>
              </a:rPr>
              <a:t> История Сусанны восходит к апокрифам, своду библейских писаний, подлинность которых давно подвергается сомнению. Однако это не помешало художникам — католикам и протестантам — создавать на эту тему картины, исполненные драматизма и эротического очарования. Когда Сусанна идет к купальне у себя в саду, из укрытия выходят два старца и начинают склонять ее ко греху, угрожая, что если она не разделит с ними ложе, они будут лжесвидетельствовать, что она прелюбодействовала с другим человеком. Сусанна отказывается, и старцы велят взять ее под стражу, но вмешательство пророка Даниила спасает добродетельную красавицу. Рембрандт начал эту картину в середине 30-х годов, но она была продана только в 1647 году. Сусанна, тщетно пытающаяся прикрыть свою наготу, скорее рассержена, нежели испугана, но старец, срывающий с нее покрывало, поражает точностью наблюдения. Брошенные на берегу сандалии, по-видимому, были красноречивыми эротическими символами в голландском искусстве XVII века.</a:t>
            </a:r>
            <a:endParaRPr lang="ru-RU" sz="1600" i="1" dirty="0">
              <a:solidFill>
                <a:schemeClr val="bg1">
                  <a:lumMod val="85000"/>
                </a:schemeClr>
              </a:solidFill>
            </a:endParaRPr>
          </a:p>
        </p:txBody>
      </p:sp>
      <p:pic>
        <p:nvPicPr>
          <p:cNvPr id="4" name="Рисунок 3" descr="rembrandt-suzanna.jpg"/>
          <p:cNvPicPr>
            <a:picLocks noChangeAspect="1"/>
          </p:cNvPicPr>
          <p:nvPr/>
        </p:nvPicPr>
        <p:blipFill>
          <a:blip r:embed="rId2" cstate="print"/>
          <a:stretch>
            <a:fillRect/>
          </a:stretch>
        </p:blipFill>
        <p:spPr>
          <a:xfrm>
            <a:off x="5857884" y="1857364"/>
            <a:ext cx="3048000" cy="24749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Святой Матфей и Ангел</a:t>
            </a:r>
            <a:endParaRPr lang="ru-RU" i="1" dirty="0">
              <a:solidFill>
                <a:schemeClr val="bg1">
                  <a:lumMod val="85000"/>
                </a:schemeClr>
              </a:solidFill>
            </a:endParaRPr>
          </a:p>
        </p:txBody>
      </p:sp>
      <p:sp>
        <p:nvSpPr>
          <p:cNvPr id="3" name="Содержимое 2"/>
          <p:cNvSpPr>
            <a:spLocks noGrp="1"/>
          </p:cNvSpPr>
          <p:nvPr>
            <p:ph idx="1"/>
          </p:nvPr>
        </p:nvSpPr>
        <p:spPr>
          <a:xfrm>
            <a:off x="214282" y="1357298"/>
            <a:ext cx="5614998" cy="4697427"/>
          </a:xfrm>
        </p:spPr>
        <p:txBody>
          <a:bodyPr>
            <a:normAutofit fontScale="55000" lnSpcReduction="20000"/>
          </a:bodyPr>
          <a:lstStyle/>
          <a:p>
            <a:pPr>
              <a:buNone/>
            </a:pPr>
            <a:r>
              <a:rPr lang="ru-RU" i="1" dirty="0" smtClean="0">
                <a:solidFill>
                  <a:schemeClr val="bg1">
                    <a:lumMod val="85000"/>
                  </a:schemeClr>
                </a:solidFill>
              </a:rPr>
              <a:t> Один из серии портретов апостолов, написанных в начале 60-х годов. В отличие от других, </a:t>
            </a:r>
            <a:r>
              <a:rPr lang="ru-RU" i="1" dirty="0" err="1" smtClean="0">
                <a:solidFill>
                  <a:schemeClr val="bg1">
                    <a:lumMod val="85000"/>
                  </a:schemeClr>
                </a:solidFill>
              </a:rPr>
              <a:t>однофигурных</a:t>
            </a:r>
            <a:r>
              <a:rPr lang="ru-RU" i="1" dirty="0" smtClean="0">
                <a:solidFill>
                  <a:schemeClr val="bg1">
                    <a:lumMod val="85000"/>
                  </a:schemeClr>
                </a:solidFill>
              </a:rPr>
              <a:t>, портретов здесь позади апостола изображен ангел, вдохновляющий Матфея на написание Евангелия. Ангел очень напоминает </a:t>
            </a:r>
            <a:r>
              <a:rPr lang="ru-RU" i="1" dirty="0" err="1" smtClean="0">
                <a:solidFill>
                  <a:schemeClr val="bg1">
                    <a:lumMod val="85000"/>
                  </a:schemeClr>
                </a:solidFill>
              </a:rPr>
              <a:t>Титуса</a:t>
            </a:r>
            <a:r>
              <a:rPr lang="ru-RU" i="1" dirty="0" smtClean="0">
                <a:solidFill>
                  <a:schemeClr val="bg1">
                    <a:lumMod val="85000"/>
                  </a:schemeClr>
                </a:solidFill>
              </a:rPr>
              <a:t>, который вполне мог быть моделью для него, однако апостол по облику явно не Рембрандт. Помимо религиозного смысла, картина замечательно передает контраст между юностью и старостью, хотя по замыслу роли противоположны. </a:t>
            </a:r>
            <a:r>
              <a:rPr lang="ru-RU" i="1" dirty="0" err="1" smtClean="0">
                <a:solidFill>
                  <a:schemeClr val="bg1">
                    <a:lumMod val="85000"/>
                  </a:schemeClr>
                </a:solidFill>
              </a:rPr>
              <a:t>Ангелоподобный</a:t>
            </a:r>
            <a:r>
              <a:rPr lang="ru-RU" i="1" dirty="0" smtClean="0">
                <a:solidFill>
                  <a:schemeClr val="bg1">
                    <a:lumMod val="85000"/>
                  </a:schemeClr>
                </a:solidFill>
              </a:rPr>
              <a:t> юноша, спокойный, уверенный в себе, утешает Матфея, положив руку на плечо старика. Святой Матфей погружен в раздумья, его рука с набухшими венами теребит бороду. Книга — едва ли точное воспроизведение древнего манускрипта, однако написана мастерски.</a:t>
            </a:r>
            <a:endParaRPr lang="ru-RU" i="1" dirty="0">
              <a:solidFill>
                <a:schemeClr val="bg1">
                  <a:lumMod val="85000"/>
                </a:schemeClr>
              </a:solidFill>
            </a:endParaRPr>
          </a:p>
        </p:txBody>
      </p:sp>
      <p:pic>
        <p:nvPicPr>
          <p:cNvPr id="4" name="Рисунок 3" descr="rembrandt-matthew.jpg"/>
          <p:cNvPicPr>
            <a:picLocks noChangeAspect="1"/>
          </p:cNvPicPr>
          <p:nvPr/>
        </p:nvPicPr>
        <p:blipFill>
          <a:blip r:embed="rId2" cstate="print"/>
          <a:stretch>
            <a:fillRect/>
          </a:stretch>
        </p:blipFill>
        <p:spPr>
          <a:xfrm>
            <a:off x="5635995" y="1285860"/>
            <a:ext cx="3508005" cy="42148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solidFill>
                  <a:schemeClr val="bg1">
                    <a:lumMod val="85000"/>
                  </a:schemeClr>
                </a:solidFill>
              </a:rPr>
              <a:t>Христос и женщина, уличенная в прелюбодеянии</a:t>
            </a:r>
            <a:endParaRPr lang="ru-RU" i="1" dirty="0">
              <a:solidFill>
                <a:schemeClr val="bg1">
                  <a:lumMod val="85000"/>
                </a:schemeClr>
              </a:solidFill>
            </a:endParaRPr>
          </a:p>
        </p:txBody>
      </p:sp>
      <p:sp>
        <p:nvSpPr>
          <p:cNvPr id="3" name="Содержимое 2"/>
          <p:cNvSpPr>
            <a:spLocks noGrp="1"/>
          </p:cNvSpPr>
          <p:nvPr>
            <p:ph idx="1"/>
          </p:nvPr>
        </p:nvSpPr>
        <p:spPr>
          <a:xfrm>
            <a:off x="214282" y="1428736"/>
            <a:ext cx="6257940" cy="4768865"/>
          </a:xfrm>
        </p:spPr>
        <p:txBody>
          <a:bodyPr>
            <a:normAutofit fontScale="55000" lnSpcReduction="20000"/>
          </a:bodyPr>
          <a:lstStyle/>
          <a:p>
            <a:pPr>
              <a:buNone/>
            </a:pPr>
            <a:r>
              <a:rPr lang="ru-RU" dirty="0" smtClean="0"/>
              <a:t> .</a:t>
            </a:r>
            <a:r>
              <a:rPr lang="ru-RU" dirty="0" smtClean="0">
                <a:solidFill>
                  <a:schemeClr val="bg1">
                    <a:lumMod val="85000"/>
                  </a:schemeClr>
                </a:solidFill>
              </a:rPr>
              <a:t> </a:t>
            </a:r>
            <a:r>
              <a:rPr lang="ru-RU" i="1" dirty="0" smtClean="0">
                <a:solidFill>
                  <a:schemeClr val="bg1">
                    <a:lumMod val="85000"/>
                  </a:schemeClr>
                </a:solidFill>
              </a:rPr>
              <a:t>Эта эффектная работа производит впечатление декорации и, возможно, написана по просьбе богатого заказчика. Центральная группа изображена с совершенной законченностью, в детальной манере, от которой в 40-е годы Рембрандт постепенно отходит. Пышная красно-золотая декорация своим блеском напоминает дворец в стиле барокко, хотя в действительности изображен иерусалимский храм. Книжники и фарисеи привели к Иисусу женщину, взятую в прелюбодеянии. Надеясь уловить Иисуса, они спросили, надо ли побить такую камнями, как предначертано в законе Моисея. Иисус ответил: «Тот из вас, кто без греха, пусть первым бросит в нее камень». Пристыженные обличители удалились, а Иисус велел женщине идти и впредь не грешить. Картина построена на драматических контрастах: облаченные в простые коричневые одеяния Иисус с учениками, очаровательная пристыженная грешница, книжники и фарисеи в роскошных одеждах</a:t>
            </a:r>
            <a:endParaRPr lang="ru-RU" i="1" dirty="0"/>
          </a:p>
        </p:txBody>
      </p:sp>
      <p:pic>
        <p:nvPicPr>
          <p:cNvPr id="5" name="Рисунок 4" descr="rembrandt-adultere.jpg"/>
          <p:cNvPicPr>
            <a:picLocks noChangeAspect="1"/>
          </p:cNvPicPr>
          <p:nvPr/>
        </p:nvPicPr>
        <p:blipFill>
          <a:blip r:embed="rId2" cstate="print"/>
          <a:stretch>
            <a:fillRect/>
          </a:stretch>
        </p:blipFill>
        <p:spPr>
          <a:xfrm>
            <a:off x="6194195" y="1428736"/>
            <a:ext cx="2949805" cy="3786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Христос в </a:t>
            </a:r>
            <a:r>
              <a:rPr lang="ru-RU" i="1" dirty="0" err="1" smtClean="0">
                <a:solidFill>
                  <a:schemeClr val="bg1">
                    <a:lumMod val="85000"/>
                  </a:schemeClr>
                </a:solidFill>
              </a:rPr>
              <a:t>Эммаусе</a:t>
            </a:r>
            <a:endParaRPr lang="ru-RU" i="1" dirty="0">
              <a:solidFill>
                <a:schemeClr val="bg1">
                  <a:lumMod val="85000"/>
                </a:schemeClr>
              </a:solidFill>
            </a:endParaRPr>
          </a:p>
        </p:txBody>
      </p:sp>
      <p:sp>
        <p:nvSpPr>
          <p:cNvPr id="3" name="Содержимое 2"/>
          <p:cNvSpPr>
            <a:spLocks noGrp="1"/>
          </p:cNvSpPr>
          <p:nvPr>
            <p:ph idx="1"/>
          </p:nvPr>
        </p:nvSpPr>
        <p:spPr>
          <a:xfrm>
            <a:off x="142844" y="1571612"/>
            <a:ext cx="6543692" cy="4525963"/>
          </a:xfrm>
        </p:spPr>
        <p:txBody>
          <a:bodyPr>
            <a:normAutofit fontScale="62500" lnSpcReduction="20000"/>
          </a:bodyPr>
          <a:lstStyle/>
          <a:p>
            <a:pPr>
              <a:buNone/>
            </a:pPr>
            <a:r>
              <a:rPr lang="ru-RU" i="1" dirty="0" smtClean="0">
                <a:solidFill>
                  <a:schemeClr val="bg1">
                    <a:lumMod val="85000"/>
                  </a:schemeClr>
                </a:solidFill>
              </a:rPr>
              <a:t>  Один из излюбленных сюжетов Рембрандта, основанный на эпизоде из Евангелия от Луки. После того как Иисуса распяли, двое его учеников, направлялись в </a:t>
            </a:r>
            <a:r>
              <a:rPr lang="ru-RU" i="1" dirty="0" err="1" smtClean="0">
                <a:solidFill>
                  <a:schemeClr val="bg1">
                    <a:lumMod val="85000"/>
                  </a:schemeClr>
                </a:solidFill>
              </a:rPr>
              <a:t>Эммаус</a:t>
            </a:r>
            <a:r>
              <a:rPr lang="ru-RU" i="1" dirty="0" smtClean="0">
                <a:solidFill>
                  <a:schemeClr val="bg1">
                    <a:lumMod val="85000"/>
                  </a:schemeClr>
                </a:solidFill>
              </a:rPr>
              <a:t>, селение неподалеку от Иерусалима. К ним приблизился незнакомец, пошел с ними, всю дорогу изъяснял Писание и разделил с ними трапезу в доме, куда они пришли. Когда он преломил хлеб и подал им, глаза у них открылись и они узнали Иисуса, воскресшего из мертвых, но Он тут же стал невидимым для них. В раннем варианте этой картины (около 1629) Рембрандт изобразил момент откровения драматически: силуэт Иисуса и ученики, словно пораженные молнией. Здесь же подчеркивается естественность, человечность происходящего: лишь неяркий нимб над головой Иисуса и восторженный, устремленный ввысь взгляд указывают на Его божественность, которой, очевидно, не замечает мальчик-прислужник</a:t>
            </a:r>
            <a:r>
              <a:rPr lang="ru-RU" dirty="0" smtClean="0"/>
              <a:t>.</a:t>
            </a:r>
            <a:endParaRPr lang="ru-RU" dirty="0"/>
          </a:p>
        </p:txBody>
      </p:sp>
      <p:pic>
        <p:nvPicPr>
          <p:cNvPr id="4" name="Рисунок 3" descr="rembrandt-emmaus.jpg"/>
          <p:cNvPicPr>
            <a:picLocks noChangeAspect="1"/>
          </p:cNvPicPr>
          <p:nvPr/>
        </p:nvPicPr>
        <p:blipFill>
          <a:blip r:embed="rId2" cstate="print"/>
          <a:stretch>
            <a:fillRect/>
          </a:stretch>
        </p:blipFill>
        <p:spPr>
          <a:xfrm>
            <a:off x="6245360" y="2071678"/>
            <a:ext cx="2898640" cy="27146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Неверие апостола Фомы</a:t>
            </a:r>
            <a:endParaRPr lang="ru-RU" i="1" dirty="0">
              <a:solidFill>
                <a:schemeClr val="bg1">
                  <a:lumMod val="85000"/>
                </a:schemeClr>
              </a:solidFill>
            </a:endParaRPr>
          </a:p>
        </p:txBody>
      </p:sp>
      <p:sp>
        <p:nvSpPr>
          <p:cNvPr id="3" name="Содержимое 2"/>
          <p:cNvSpPr>
            <a:spLocks noGrp="1"/>
          </p:cNvSpPr>
          <p:nvPr>
            <p:ph idx="1"/>
          </p:nvPr>
        </p:nvSpPr>
        <p:spPr>
          <a:xfrm>
            <a:off x="285720" y="1600200"/>
            <a:ext cx="5357850" cy="4829196"/>
          </a:xfrm>
        </p:spPr>
        <p:txBody>
          <a:bodyPr>
            <a:normAutofit fontScale="55000" lnSpcReduction="20000"/>
          </a:bodyPr>
          <a:lstStyle/>
          <a:p>
            <a:pPr>
              <a:buNone/>
            </a:pPr>
            <a:r>
              <a:rPr lang="ru-RU" i="1" dirty="0" smtClean="0">
                <a:solidFill>
                  <a:schemeClr val="bg1">
                    <a:lumMod val="85000"/>
                  </a:schemeClr>
                </a:solidFill>
              </a:rPr>
              <a:t> Святой Фома, один из двенадцати учеников Христа, упоминается в Новом Завете несколько раз. Рембрандт изобразил известный эпизод из Евангелия от Иоанна. После снятия с креста Иисус, явившись ученикам, показывает свои раны. Фомы при этом не было, а когда другие ученики рассказали ему о том, что видели, Фома отказался им верить, заявив: «Если не увижу на руках Его ран от гвоздей и не вложу перста моего в раны от гвоздей, и не вложу руки моей в ребра Его, не поверю». Через восемь дней, по Иоанну, Иисус явился ученикам вновь и велел Фоме коснуться его ран. Разубежденный Фома признал в Иисусе Господа Бога. Рембрандт изобразил ночную сцену: сияние, исходящее от Иисуса, кажется единственным источником света, от которого в смущении отстраняется уверовавший Фома.</a:t>
            </a:r>
            <a:endParaRPr lang="ru-RU" i="1" dirty="0">
              <a:solidFill>
                <a:schemeClr val="bg1">
                  <a:lumMod val="85000"/>
                </a:schemeClr>
              </a:solidFill>
            </a:endParaRPr>
          </a:p>
        </p:txBody>
      </p:sp>
      <p:pic>
        <p:nvPicPr>
          <p:cNvPr id="4" name="Рисунок 3" descr="rembrandt-s_thomas.jpg"/>
          <p:cNvPicPr>
            <a:picLocks noChangeAspect="1"/>
          </p:cNvPicPr>
          <p:nvPr/>
        </p:nvPicPr>
        <p:blipFill>
          <a:blip r:embed="rId2" cstate="print"/>
          <a:stretch>
            <a:fillRect/>
          </a:stretch>
        </p:blipFill>
        <p:spPr>
          <a:xfrm>
            <a:off x="5429256" y="1714488"/>
            <a:ext cx="3517256" cy="36433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Моисей со скрижалями законов</a:t>
            </a:r>
            <a:endParaRPr lang="ru-RU" i="1" dirty="0">
              <a:solidFill>
                <a:schemeClr val="bg1">
                  <a:lumMod val="85000"/>
                </a:schemeClr>
              </a:solidFill>
            </a:endParaRPr>
          </a:p>
        </p:txBody>
      </p:sp>
      <p:sp>
        <p:nvSpPr>
          <p:cNvPr id="3" name="Содержимое 2"/>
          <p:cNvSpPr>
            <a:spLocks noGrp="1"/>
          </p:cNvSpPr>
          <p:nvPr>
            <p:ph idx="1"/>
          </p:nvPr>
        </p:nvSpPr>
        <p:spPr>
          <a:xfrm>
            <a:off x="214282" y="1571612"/>
            <a:ext cx="5043494" cy="4525963"/>
          </a:xfrm>
        </p:spPr>
        <p:txBody>
          <a:bodyPr>
            <a:normAutofit fontScale="62500" lnSpcReduction="20000"/>
          </a:bodyPr>
          <a:lstStyle/>
          <a:p>
            <a:pPr>
              <a:buNone/>
            </a:pPr>
            <a:r>
              <a:rPr lang="ru-RU" i="1" dirty="0" smtClean="0">
                <a:solidFill>
                  <a:schemeClr val="bg1">
                    <a:lumMod val="85000"/>
                  </a:schemeClr>
                </a:solidFill>
              </a:rPr>
              <a:t> Законодатель Моисей только что спустился с горы </a:t>
            </a:r>
            <a:r>
              <a:rPr lang="ru-RU" i="1" dirty="0" err="1" smtClean="0">
                <a:solidFill>
                  <a:schemeClr val="bg1">
                    <a:lumMod val="85000"/>
                  </a:schemeClr>
                </a:solidFill>
              </a:rPr>
              <a:t>Синай</a:t>
            </a:r>
            <a:r>
              <a:rPr lang="ru-RU" i="1" dirty="0" smtClean="0">
                <a:solidFill>
                  <a:schemeClr val="bg1">
                    <a:lumMod val="85000"/>
                  </a:schemeClr>
                </a:solidFill>
              </a:rPr>
              <a:t> с двумя каменными скрижалями, «на которых написано было перстом Божиим» Десять заповедей. Это, несомненно, торжественное событие, но трудно быть уверенным, изображен ли здесь момент триумфа или гнева, когда Моисей, видя, что сыны </a:t>
            </a:r>
            <a:r>
              <a:rPr lang="ru-RU" i="1" dirty="0" err="1" smtClean="0">
                <a:solidFill>
                  <a:schemeClr val="bg1">
                    <a:lumMod val="85000"/>
                  </a:schemeClr>
                </a:solidFill>
              </a:rPr>
              <a:t>Израилевы</a:t>
            </a:r>
            <a:r>
              <a:rPr lang="ru-RU" i="1" dirty="0" smtClean="0">
                <a:solidFill>
                  <a:schemeClr val="bg1">
                    <a:lumMod val="85000"/>
                  </a:schemeClr>
                </a:solidFill>
              </a:rPr>
              <a:t> поклоняются золотому тельцу, бросил из рук своих скрижали и разбил их под горой. Эта картина, возможно, была заказана для главы какой-то гильдии и предназначена для украшения камина в амстердамской ратуше.</a:t>
            </a:r>
            <a:endParaRPr lang="ru-RU" i="1" dirty="0">
              <a:solidFill>
                <a:schemeClr val="bg1">
                  <a:lumMod val="85000"/>
                </a:schemeClr>
              </a:solidFill>
            </a:endParaRPr>
          </a:p>
        </p:txBody>
      </p:sp>
      <p:pic>
        <p:nvPicPr>
          <p:cNvPr id="4" name="Рисунок 3" descr="rembrandt-moses.jpg"/>
          <p:cNvPicPr>
            <a:picLocks noChangeAspect="1"/>
          </p:cNvPicPr>
          <p:nvPr/>
        </p:nvPicPr>
        <p:blipFill>
          <a:blip r:embed="rId2" cstate="print"/>
          <a:stretch>
            <a:fillRect/>
          </a:stretch>
        </p:blipFill>
        <p:spPr>
          <a:xfrm>
            <a:off x="5500694" y="1643050"/>
            <a:ext cx="3048000" cy="37490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Святое семейство и ангелы</a:t>
            </a:r>
            <a:endParaRPr lang="ru-RU" i="1" dirty="0">
              <a:solidFill>
                <a:schemeClr val="bg1">
                  <a:lumMod val="85000"/>
                </a:schemeClr>
              </a:solidFill>
            </a:endParaRPr>
          </a:p>
        </p:txBody>
      </p:sp>
      <p:sp>
        <p:nvSpPr>
          <p:cNvPr id="3" name="Содержимое 2"/>
          <p:cNvSpPr>
            <a:spLocks noGrp="1"/>
          </p:cNvSpPr>
          <p:nvPr>
            <p:ph idx="1"/>
          </p:nvPr>
        </p:nvSpPr>
        <p:spPr>
          <a:xfrm>
            <a:off x="214282" y="1571612"/>
            <a:ext cx="6186502" cy="4525963"/>
          </a:xfrm>
        </p:spPr>
        <p:txBody>
          <a:bodyPr>
            <a:normAutofit fontScale="62500" lnSpcReduction="20000"/>
          </a:bodyPr>
          <a:lstStyle/>
          <a:p>
            <a:pPr>
              <a:buNone/>
            </a:pPr>
            <a:r>
              <a:rPr lang="ru-RU" i="1" dirty="0" smtClean="0">
                <a:solidFill>
                  <a:schemeClr val="bg1">
                    <a:lumMod val="85000"/>
                  </a:schemeClr>
                </a:solidFill>
              </a:rPr>
              <a:t> Эта проникнутая удивительной нежностью картина подтверждает дар Рембрандта до такой степени смешивать божественное и земное, что уже невозможно провести грань между ними. Богоматерь прервала чтение, чтобы поправить покрывало на Младенце, а может, чтобы прикрыть Его лицо от яркого света, призванного подчеркнуть Его величие. Преисполненная нежности Мария склонилась над Иисусом, с истинно материнской заботой лишний раз проверяя, все ли в порядке с ребенком. Младенец спит крепким сном в плетеной колыбели, не сознавая, что происходит вокруг. На заднем плане плотничает муж Марии Иосиф. Мать, дитя, даже колыбель — чисто голландские типы XVII века. Это могла бы быть, пожалуй, любая обычная семья, если бы не слетающие с небес ангелы-дети.</a:t>
            </a:r>
            <a:endParaRPr lang="ru-RU" i="1" dirty="0">
              <a:solidFill>
                <a:schemeClr val="bg1">
                  <a:lumMod val="85000"/>
                </a:schemeClr>
              </a:solidFill>
            </a:endParaRPr>
          </a:p>
        </p:txBody>
      </p:sp>
      <p:pic>
        <p:nvPicPr>
          <p:cNvPr id="5" name="Рисунок 4" descr="rembrandt-holy_fam.jpg"/>
          <p:cNvPicPr>
            <a:picLocks noChangeAspect="1"/>
          </p:cNvPicPr>
          <p:nvPr/>
        </p:nvPicPr>
        <p:blipFill>
          <a:blip r:embed="rId2" cstate="print"/>
          <a:stretch>
            <a:fillRect/>
          </a:stretch>
        </p:blipFill>
        <p:spPr>
          <a:xfrm>
            <a:off x="5786446" y="1500174"/>
            <a:ext cx="3061790" cy="40005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err="1" smtClean="0">
                <a:solidFill>
                  <a:schemeClr val="bg1">
                    <a:lumMod val="85000"/>
                  </a:schemeClr>
                </a:solidFill>
              </a:rPr>
              <a:t>Софониба</a:t>
            </a:r>
            <a:r>
              <a:rPr lang="ru-RU" i="1" dirty="0" smtClean="0">
                <a:solidFill>
                  <a:schemeClr val="bg1">
                    <a:lumMod val="85000"/>
                  </a:schemeClr>
                </a:solidFill>
              </a:rPr>
              <a:t> принимает чашу с ядом</a:t>
            </a:r>
            <a:endParaRPr lang="ru-RU" i="1" dirty="0">
              <a:solidFill>
                <a:schemeClr val="bg1">
                  <a:lumMod val="85000"/>
                </a:schemeClr>
              </a:solidFill>
            </a:endParaRPr>
          </a:p>
        </p:txBody>
      </p:sp>
      <p:sp>
        <p:nvSpPr>
          <p:cNvPr id="3" name="Содержимое 2"/>
          <p:cNvSpPr>
            <a:spLocks noGrp="1"/>
          </p:cNvSpPr>
          <p:nvPr>
            <p:ph idx="1"/>
          </p:nvPr>
        </p:nvSpPr>
        <p:spPr>
          <a:xfrm>
            <a:off x="214282" y="1500174"/>
            <a:ext cx="5857916" cy="4525963"/>
          </a:xfrm>
        </p:spPr>
        <p:txBody>
          <a:bodyPr>
            <a:normAutofit fontScale="55000" lnSpcReduction="20000"/>
          </a:bodyPr>
          <a:lstStyle/>
          <a:p>
            <a:pPr>
              <a:buNone/>
            </a:pPr>
            <a:r>
              <a:rPr lang="ru-RU" i="1" dirty="0" smtClean="0">
                <a:solidFill>
                  <a:schemeClr val="bg1">
                    <a:lumMod val="85000"/>
                  </a:schemeClr>
                </a:solidFill>
              </a:rPr>
              <a:t>Величественная фигура на этой картине очень напоминает </a:t>
            </a:r>
            <a:r>
              <a:rPr lang="ru-RU" i="1" dirty="0" err="1" smtClean="0">
                <a:solidFill>
                  <a:schemeClr val="bg1">
                    <a:lumMod val="85000"/>
                  </a:schemeClr>
                </a:solidFill>
              </a:rPr>
              <a:t>Саскию</a:t>
            </a:r>
            <a:r>
              <a:rPr lang="ru-RU" i="1" dirty="0" smtClean="0">
                <a:solidFill>
                  <a:schemeClr val="bg1">
                    <a:lumMod val="85000"/>
                  </a:schemeClr>
                </a:solidFill>
              </a:rPr>
              <a:t>, хотя история </a:t>
            </a:r>
            <a:r>
              <a:rPr lang="ru-RU" i="1" dirty="0" err="1" smtClean="0">
                <a:solidFill>
                  <a:schemeClr val="bg1">
                    <a:lumMod val="85000"/>
                  </a:schemeClr>
                </a:solidFill>
              </a:rPr>
              <a:t>Софонибы</a:t>
            </a:r>
            <a:r>
              <a:rPr lang="ru-RU" i="1" dirty="0" smtClean="0">
                <a:solidFill>
                  <a:schemeClr val="bg1">
                    <a:lumMod val="85000"/>
                  </a:schemeClr>
                </a:solidFill>
              </a:rPr>
              <a:t> не совсем подходит молодой жене. </a:t>
            </a:r>
            <a:r>
              <a:rPr lang="ru-RU" i="1" dirty="0" err="1" smtClean="0">
                <a:solidFill>
                  <a:schemeClr val="bg1">
                    <a:lumMod val="85000"/>
                  </a:schemeClr>
                </a:solidFill>
              </a:rPr>
              <a:t>Софониба</a:t>
            </a:r>
            <a:r>
              <a:rPr lang="ru-RU" i="1" dirty="0" smtClean="0">
                <a:solidFill>
                  <a:schemeClr val="bg1">
                    <a:lumMod val="85000"/>
                  </a:schemeClr>
                </a:solidFill>
              </a:rPr>
              <a:t>, дочь карфагенского полководца </a:t>
            </a:r>
            <a:r>
              <a:rPr lang="ru-RU" i="1" dirty="0" err="1" smtClean="0">
                <a:solidFill>
                  <a:schemeClr val="bg1">
                    <a:lumMod val="85000"/>
                  </a:schemeClr>
                </a:solidFill>
              </a:rPr>
              <a:t>Гасдрубала</a:t>
            </a:r>
            <a:r>
              <a:rPr lang="ru-RU" i="1" dirty="0" smtClean="0">
                <a:solidFill>
                  <a:schemeClr val="bg1">
                    <a:lumMod val="85000"/>
                  </a:schemeClr>
                </a:solidFill>
              </a:rPr>
              <a:t>, жила в пору, когда Карфаген вел ожесточенную войну с Римом. Чтобы закрепить союз с </a:t>
            </a:r>
            <a:r>
              <a:rPr lang="ru-RU" i="1" dirty="0" err="1" smtClean="0">
                <a:solidFill>
                  <a:schemeClr val="bg1">
                    <a:lumMod val="85000"/>
                  </a:schemeClr>
                </a:solidFill>
              </a:rPr>
              <a:t>нумидийцами</a:t>
            </a:r>
            <a:r>
              <a:rPr lang="ru-RU" i="1" dirty="0" smtClean="0">
                <a:solidFill>
                  <a:schemeClr val="bg1">
                    <a:lumMod val="85000"/>
                  </a:schemeClr>
                </a:solidFill>
              </a:rPr>
              <a:t>, </a:t>
            </a:r>
            <a:r>
              <a:rPr lang="ru-RU" i="1" dirty="0" err="1" smtClean="0">
                <a:solidFill>
                  <a:schemeClr val="bg1">
                    <a:lumMod val="85000"/>
                  </a:schemeClr>
                </a:solidFill>
              </a:rPr>
              <a:t>Гасдрубал</a:t>
            </a:r>
            <a:r>
              <a:rPr lang="ru-RU" i="1" dirty="0" smtClean="0">
                <a:solidFill>
                  <a:schemeClr val="bg1">
                    <a:lumMod val="85000"/>
                  </a:schemeClr>
                </a:solidFill>
              </a:rPr>
              <a:t> выдал дочь за царя </a:t>
            </a:r>
            <a:r>
              <a:rPr lang="ru-RU" i="1" dirty="0" err="1" smtClean="0">
                <a:solidFill>
                  <a:schemeClr val="bg1">
                    <a:lumMod val="85000"/>
                  </a:schemeClr>
                </a:solidFill>
              </a:rPr>
              <a:t>Сифакса</a:t>
            </a:r>
            <a:r>
              <a:rPr lang="ru-RU" i="1" dirty="0" smtClean="0">
                <a:solidFill>
                  <a:schemeClr val="bg1">
                    <a:lumMod val="85000"/>
                  </a:schemeClr>
                </a:solidFill>
              </a:rPr>
              <a:t>, но того разбил союзник римлян </a:t>
            </a:r>
            <a:r>
              <a:rPr lang="ru-RU" i="1" dirty="0" err="1" smtClean="0">
                <a:solidFill>
                  <a:schemeClr val="bg1">
                    <a:lumMod val="85000"/>
                  </a:schemeClr>
                </a:solidFill>
              </a:rPr>
              <a:t>Масинисса</a:t>
            </a:r>
            <a:r>
              <a:rPr lang="ru-RU" i="1" dirty="0" smtClean="0">
                <a:solidFill>
                  <a:schemeClr val="bg1">
                    <a:lumMod val="85000"/>
                  </a:schemeClr>
                </a:solidFill>
              </a:rPr>
              <a:t>, который немедля захотел взять царицу себе в жены. Когда римляне запретили ему этот брак, он избавил </a:t>
            </a:r>
            <a:r>
              <a:rPr lang="ru-RU" i="1" dirty="0" err="1" smtClean="0">
                <a:solidFill>
                  <a:schemeClr val="bg1">
                    <a:lumMod val="85000"/>
                  </a:schemeClr>
                </a:solidFill>
              </a:rPr>
              <a:t>Софонибу</a:t>
            </a:r>
            <a:r>
              <a:rPr lang="ru-RU" i="1" dirty="0" smtClean="0">
                <a:solidFill>
                  <a:schemeClr val="bg1">
                    <a:lumMod val="85000"/>
                  </a:schemeClr>
                </a:solidFill>
              </a:rPr>
              <a:t> от дальнейших унижений, прислав чашу с ядом, которую царица выпила не колеблясь. Рембрандт мог не относиться всерьез к этой романтической истории, но картина действительно изображает решительный момент и обдуманность действий, будучи в некотором отношении сравнима с более знаменитой и менее театральной «Вирсавией»</a:t>
            </a:r>
            <a:endParaRPr lang="ru-RU" i="1" dirty="0">
              <a:solidFill>
                <a:schemeClr val="bg1">
                  <a:lumMod val="85000"/>
                </a:schemeClr>
              </a:solidFill>
            </a:endParaRPr>
          </a:p>
        </p:txBody>
      </p:sp>
      <p:pic>
        <p:nvPicPr>
          <p:cNvPr id="4" name="Рисунок 3" descr="rembrandt-artemisi.jpg"/>
          <p:cNvPicPr>
            <a:picLocks noChangeAspect="1"/>
          </p:cNvPicPr>
          <p:nvPr/>
        </p:nvPicPr>
        <p:blipFill>
          <a:blip r:embed="rId2" cstate="print"/>
          <a:stretch>
            <a:fillRect/>
          </a:stretch>
        </p:blipFill>
        <p:spPr>
          <a:xfrm>
            <a:off x="5822244" y="1571612"/>
            <a:ext cx="3321756" cy="30718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err="1" smtClean="0">
                <a:solidFill>
                  <a:schemeClr val="bg1">
                    <a:lumMod val="85000"/>
                  </a:schemeClr>
                </a:solidFill>
              </a:rPr>
              <a:t>Симеон</a:t>
            </a:r>
            <a:r>
              <a:rPr lang="ru-RU" i="1" dirty="0" smtClean="0">
                <a:solidFill>
                  <a:schemeClr val="bg1">
                    <a:lumMod val="85000"/>
                  </a:schemeClr>
                </a:solidFill>
              </a:rPr>
              <a:t> во храме</a:t>
            </a:r>
            <a:endParaRPr lang="ru-RU" i="1" dirty="0">
              <a:solidFill>
                <a:schemeClr val="bg1">
                  <a:lumMod val="85000"/>
                </a:schemeClr>
              </a:solidFill>
            </a:endParaRPr>
          </a:p>
        </p:txBody>
      </p:sp>
      <p:sp>
        <p:nvSpPr>
          <p:cNvPr id="3" name="Содержимое 2"/>
          <p:cNvSpPr>
            <a:spLocks noGrp="1"/>
          </p:cNvSpPr>
          <p:nvPr>
            <p:ph idx="1"/>
          </p:nvPr>
        </p:nvSpPr>
        <p:spPr>
          <a:xfrm>
            <a:off x="214282" y="1571612"/>
            <a:ext cx="6215106" cy="4525963"/>
          </a:xfrm>
        </p:spPr>
        <p:txBody>
          <a:bodyPr>
            <a:normAutofit fontScale="55000" lnSpcReduction="20000"/>
          </a:bodyPr>
          <a:lstStyle/>
          <a:p>
            <a:pPr>
              <a:buNone/>
            </a:pPr>
            <a:r>
              <a:rPr lang="ru-RU" i="1" dirty="0" smtClean="0">
                <a:solidFill>
                  <a:schemeClr val="bg1">
                    <a:lumMod val="85000"/>
                  </a:schemeClr>
                </a:solidFill>
              </a:rPr>
              <a:t>Хотя эта заказная работа начата в 1661 году, она пролежала незаконченной в мастерской Рембрандта до самой его смерти в 1669 году. Картина написана на сюжет сбывшегося пророчества. Старцу </a:t>
            </a:r>
            <a:r>
              <a:rPr lang="ru-RU" i="1" dirty="0" err="1" smtClean="0">
                <a:solidFill>
                  <a:schemeClr val="bg1">
                    <a:lumMod val="85000"/>
                  </a:schemeClr>
                </a:solidFill>
              </a:rPr>
              <a:t>Симеону</a:t>
            </a:r>
            <a:r>
              <a:rPr lang="ru-RU" i="1" dirty="0" smtClean="0">
                <a:solidFill>
                  <a:schemeClr val="bg1">
                    <a:lumMod val="85000"/>
                  </a:schemeClr>
                </a:solidFill>
              </a:rPr>
              <a:t> было предсказано, что он «не увидит смерти, доколе не увидит Христа. Господня». И он наконец повстречался с ним, когда Мария с Иосифом принесли Иисуса во храм. Рембрандт уже создал на эту тему великолепный заказной вариант (1631). Там действие происходит под высокими сводами храма, а сама работа выполнена в детальной манере, свойственной периоду молодости, успеха и славы. Здесь свободная манера письма последних лет особенно заметна еще и потому, что работа не закончена, хотя это едва ли существенно: все сосредоточено на моменте, когда </a:t>
            </a:r>
            <a:r>
              <a:rPr lang="ru-RU" i="1" dirty="0" err="1" smtClean="0">
                <a:solidFill>
                  <a:schemeClr val="bg1">
                    <a:lumMod val="85000"/>
                  </a:schemeClr>
                </a:solidFill>
              </a:rPr>
              <a:t>полуослепший</a:t>
            </a:r>
            <a:r>
              <a:rPr lang="ru-RU" i="1" dirty="0" smtClean="0">
                <a:solidFill>
                  <a:schemeClr val="bg1">
                    <a:lumMod val="85000"/>
                  </a:schemeClr>
                </a:solidFill>
              </a:rPr>
              <a:t> старец качает на руках </a:t>
            </a:r>
            <a:r>
              <a:rPr lang="ru-RU" i="1" dirty="0" err="1" smtClean="0">
                <a:solidFill>
                  <a:schemeClr val="bg1">
                    <a:lumMod val="85000"/>
                  </a:schemeClr>
                </a:solidFill>
              </a:rPr>
              <a:t>спеленутого</a:t>
            </a:r>
            <a:r>
              <a:rPr lang="ru-RU" i="1" dirty="0" smtClean="0">
                <a:solidFill>
                  <a:schemeClr val="bg1">
                    <a:lumMod val="85000"/>
                  </a:schemeClr>
                </a:solidFill>
              </a:rPr>
              <a:t> Младенца — сцена, исполненная бесконечной нежности</a:t>
            </a:r>
            <a:r>
              <a:rPr lang="ru-RU" dirty="0" smtClean="0"/>
              <a:t>.</a:t>
            </a:r>
            <a:endParaRPr lang="ru-RU" dirty="0"/>
          </a:p>
        </p:txBody>
      </p:sp>
      <p:pic>
        <p:nvPicPr>
          <p:cNvPr id="5" name="Рисунок 4" descr="rembrandt-circumci.jpg"/>
          <p:cNvPicPr>
            <a:picLocks noChangeAspect="1"/>
          </p:cNvPicPr>
          <p:nvPr/>
        </p:nvPicPr>
        <p:blipFill>
          <a:blip r:embed="rId2" cstate="print"/>
          <a:stretch>
            <a:fillRect/>
          </a:stretch>
        </p:blipFill>
        <p:spPr>
          <a:xfrm>
            <a:off x="5857884" y="1500174"/>
            <a:ext cx="3048000" cy="37429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i="1" dirty="0" smtClean="0">
                <a:solidFill>
                  <a:schemeClr val="bg2">
                    <a:lumMod val="90000"/>
                  </a:schemeClr>
                </a:solidFill>
              </a:rPr>
              <a:t>Биография</a:t>
            </a:r>
            <a:endParaRPr lang="ru-RU" sz="6000" i="1" dirty="0">
              <a:solidFill>
                <a:schemeClr val="bg2">
                  <a:lumMod val="90000"/>
                </a:schemeClr>
              </a:solidFill>
            </a:endParaRPr>
          </a:p>
        </p:txBody>
      </p:sp>
      <p:sp>
        <p:nvSpPr>
          <p:cNvPr id="3" name="Содержимое 2"/>
          <p:cNvSpPr>
            <a:spLocks noGrp="1"/>
          </p:cNvSpPr>
          <p:nvPr>
            <p:ph idx="1"/>
          </p:nvPr>
        </p:nvSpPr>
        <p:spPr/>
        <p:txBody>
          <a:bodyPr>
            <a:normAutofit fontScale="85000" lnSpcReduction="20000"/>
          </a:bodyPr>
          <a:lstStyle/>
          <a:p>
            <a:pPr>
              <a:buNone/>
            </a:pPr>
            <a:r>
              <a:rPr lang="ru-RU" i="1" dirty="0" smtClean="0"/>
              <a:t>   </a:t>
            </a:r>
            <a:r>
              <a:rPr lang="ru-RU" i="1" dirty="0" smtClean="0">
                <a:solidFill>
                  <a:schemeClr val="bg1">
                    <a:lumMod val="85000"/>
                  </a:schemeClr>
                </a:solidFill>
              </a:rPr>
              <a:t>Рембрандт </a:t>
            </a:r>
            <a:r>
              <a:rPr lang="ru-RU" i="1" dirty="0" err="1" smtClean="0">
                <a:solidFill>
                  <a:schemeClr val="bg1">
                    <a:lumMod val="85000"/>
                  </a:schemeClr>
                </a:solidFill>
              </a:rPr>
              <a:t>ван</a:t>
            </a:r>
            <a:r>
              <a:rPr lang="ru-RU" i="1" dirty="0" smtClean="0">
                <a:solidFill>
                  <a:schemeClr val="bg1">
                    <a:lumMod val="85000"/>
                  </a:schemeClr>
                </a:solidFill>
              </a:rPr>
              <a:t> Рейн родился 15 июля 1606 года в </a:t>
            </a:r>
            <a:r>
              <a:rPr lang="ru-RU" i="1" dirty="0" err="1" smtClean="0">
                <a:solidFill>
                  <a:schemeClr val="bg1">
                    <a:lumMod val="85000"/>
                  </a:schemeClr>
                </a:solidFill>
              </a:rPr>
              <a:t>Лейдене</a:t>
            </a:r>
            <a:r>
              <a:rPr lang="ru-RU" i="1" dirty="0" smtClean="0">
                <a:solidFill>
                  <a:schemeClr val="bg1">
                    <a:lumMod val="85000"/>
                  </a:schemeClr>
                </a:solidFill>
              </a:rPr>
              <a:t> в семье мельника среднего достатка; он был восьмым ребенком и единственным, об образовании которого родители позаботились особо. Он учился в латинской школе и в университете, когда его склонность к живописи проявилась столь определенно, что он оставляет университет, по тем временам вряд ли юноша мог это сделать без согласия в семье. Он учится живописи три года в мастерской </a:t>
            </a:r>
            <a:r>
              <a:rPr lang="ru-RU" i="1" dirty="0" err="1" smtClean="0">
                <a:solidFill>
                  <a:schemeClr val="bg1">
                    <a:lumMod val="85000"/>
                  </a:schemeClr>
                </a:solidFill>
              </a:rPr>
              <a:t>Якоба</a:t>
            </a:r>
            <a:r>
              <a:rPr lang="ru-RU" i="1" dirty="0" smtClean="0">
                <a:solidFill>
                  <a:schemeClr val="bg1">
                    <a:lumMod val="85000"/>
                  </a:schemeClr>
                </a:solidFill>
              </a:rPr>
              <a:t> </a:t>
            </a:r>
            <a:r>
              <a:rPr lang="ru-RU" i="1" dirty="0" err="1" smtClean="0">
                <a:solidFill>
                  <a:schemeClr val="bg1">
                    <a:lumMod val="85000"/>
                  </a:schemeClr>
                </a:solidFill>
              </a:rPr>
              <a:t>ван</a:t>
            </a:r>
            <a:r>
              <a:rPr lang="ru-RU" i="1" dirty="0" smtClean="0">
                <a:solidFill>
                  <a:schemeClr val="bg1">
                    <a:lumMod val="85000"/>
                  </a:schemeClr>
                </a:solidFill>
              </a:rPr>
              <a:t> </a:t>
            </a:r>
            <a:r>
              <a:rPr lang="ru-RU" i="1" dirty="0" err="1" smtClean="0">
                <a:solidFill>
                  <a:schemeClr val="bg1">
                    <a:lumMod val="85000"/>
                  </a:schemeClr>
                </a:solidFill>
              </a:rPr>
              <a:t>Сваненбюрха</a:t>
            </a:r>
            <a:r>
              <a:rPr lang="ru-RU" i="1" dirty="0" smtClean="0">
                <a:solidFill>
                  <a:schemeClr val="bg1">
                    <a:lumMod val="85000"/>
                  </a:schemeClr>
                </a:solidFill>
              </a:rPr>
              <a:t>, лейденского живописца, происходившего из патрицианской семьи и долгие годы проведшего в Италии.</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Смерть мастера</a:t>
            </a:r>
            <a:endParaRPr lang="ru-RU" i="1" dirty="0">
              <a:solidFill>
                <a:schemeClr val="bg1">
                  <a:lumMod val="85000"/>
                </a:schemeClr>
              </a:solidFill>
            </a:endParaRPr>
          </a:p>
        </p:txBody>
      </p:sp>
      <p:sp>
        <p:nvSpPr>
          <p:cNvPr id="3" name="Содержимое 2"/>
          <p:cNvSpPr>
            <a:spLocks noGrp="1"/>
          </p:cNvSpPr>
          <p:nvPr>
            <p:ph idx="1"/>
          </p:nvPr>
        </p:nvSpPr>
        <p:spPr/>
        <p:txBody>
          <a:bodyPr>
            <a:normAutofit fontScale="70000" lnSpcReduction="20000"/>
          </a:bodyPr>
          <a:lstStyle/>
          <a:p>
            <a:pPr>
              <a:buNone/>
            </a:pPr>
            <a:r>
              <a:rPr lang="ru-RU" i="1" dirty="0" smtClean="0">
                <a:solidFill>
                  <a:schemeClr val="bg1">
                    <a:lumMod val="85000"/>
                  </a:schemeClr>
                </a:solidFill>
              </a:rPr>
              <a:t>   Осенью 1669 года тихо, незаметно скончался величайший из мастеров голландской школы. Рембрандт - поэт страдания и сострадания. Все скромное, нуждающееся, всеми забытое ему близко и дорого. Сюжеты свои он выбирал в жилищах ремесленников, среди небогатой обстановки домашнего очага простолюдина; на его картинах мы видим несчастных больных, убогих и увечных. Кто хоть раз внимательно изучил "Милосердного самарянина" (музей Лувра), никогда не забудет этого дивного произведения. Мастер выполнил более 400 картин (не считая многочисленных несохранившихся произведений), а также 287 гравюр и тысячи рисунков. Серьезная, реалистическая живопись, говорящая сердцу, нашла себе величайшего творца в лице Рембрандта</a:t>
            </a:r>
            <a:r>
              <a:rPr lang="ru-RU" dirty="0" smtClean="0"/>
              <a:t>.</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i="1" dirty="0" smtClean="0">
                <a:solidFill>
                  <a:schemeClr val="bg1">
                    <a:lumMod val="85000"/>
                  </a:schemeClr>
                </a:solidFill>
              </a:rPr>
              <a:t>Великий Рембрандт, любимый многими и многими ненавидимый, совершил революцию в живописи богатой Голландии XVII века. Подобно метеору возник он среди мастеров, послушных воле заказчиков, которые всегда требовали портретного сходства, элегантных квадратных интерьеров с полами в клеточку и женщин в чепцах.</a:t>
            </a:r>
            <a:endParaRPr lang="ru-RU" i="1"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i="1" dirty="0" smtClean="0">
                <a:solidFill>
                  <a:schemeClr val="bg1">
                    <a:lumMod val="85000"/>
                  </a:schemeClr>
                </a:solidFill>
              </a:rPr>
              <a:t>Презентацию подготовила ученица 10 класса </a:t>
            </a:r>
            <a:r>
              <a:rPr lang="ru-RU" i="1" dirty="0" smtClean="0">
                <a:solidFill>
                  <a:srgbClr val="00B050"/>
                </a:solidFill>
              </a:rPr>
              <a:t>Смирнова Татьяна</a:t>
            </a:r>
            <a:r>
              <a:rPr lang="ru-RU" i="1" dirty="0" smtClean="0">
                <a:solidFill>
                  <a:schemeClr val="bg1">
                    <a:lumMod val="85000"/>
                  </a:schemeClr>
                </a:solidFill>
              </a:rPr>
              <a:t>.</a:t>
            </a:r>
            <a:endParaRPr lang="ru-RU" i="1" dirty="0">
              <a:solidFill>
                <a:schemeClr val="bg1">
                  <a:lumMod val="85000"/>
                </a:schemeClr>
              </a:solidFill>
            </a:endParaRPr>
          </a:p>
        </p:txBody>
      </p:sp>
      <p:sp>
        <p:nvSpPr>
          <p:cNvPr id="4" name="Прямоугольник 3"/>
          <p:cNvSpPr/>
          <p:nvPr/>
        </p:nvSpPr>
        <p:spPr>
          <a:xfrm>
            <a:off x="1" y="5786454"/>
            <a:ext cx="2285983" cy="369332"/>
          </a:xfrm>
          <a:prstGeom prst="rect">
            <a:avLst/>
          </a:prstGeom>
        </p:spPr>
        <p:txBody>
          <a:bodyPr wrap="square">
            <a:spAutoFit/>
          </a:bodyPr>
          <a:lstStyle/>
          <a:p>
            <a:r>
              <a:rPr lang="en-US" sz="500" dirty="0" smtClean="0">
                <a:hlinkClick r:id="rId2"/>
              </a:rPr>
              <a:t>http://aqstop.ucoz.ru</a:t>
            </a:r>
            <a:r>
              <a:rPr lang="en-US" dirty="0" smtClean="0">
                <a:hlinkClick r:id="rId2"/>
              </a:rPr>
              <a:t>/</a:t>
            </a:r>
            <a:r>
              <a:rPr lang="en-US" dirty="0" smtClean="0"/>
              <a:t>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chemeClr val="bg1">
                    <a:lumMod val="85000"/>
                  </a:schemeClr>
                </a:solidFill>
              </a:rPr>
              <a:t>Блудный сын</a:t>
            </a:r>
            <a:endParaRPr lang="ru-RU" sz="5400" dirty="0">
              <a:solidFill>
                <a:schemeClr val="bg1">
                  <a:lumMod val="85000"/>
                </a:schemeClr>
              </a:solidFill>
            </a:endParaRPr>
          </a:p>
        </p:txBody>
      </p:sp>
      <p:sp>
        <p:nvSpPr>
          <p:cNvPr id="3" name="Содержимое 2"/>
          <p:cNvSpPr>
            <a:spLocks noGrp="1"/>
          </p:cNvSpPr>
          <p:nvPr>
            <p:ph idx="1"/>
          </p:nvPr>
        </p:nvSpPr>
        <p:spPr>
          <a:xfrm>
            <a:off x="285720" y="1428736"/>
            <a:ext cx="4429156" cy="5143536"/>
          </a:xfrm>
        </p:spPr>
        <p:txBody>
          <a:bodyPr spcCol="360000">
            <a:normAutofit fontScale="62500" lnSpcReduction="20000"/>
          </a:bodyPr>
          <a:lstStyle/>
          <a:p>
            <a:pPr>
              <a:buNone/>
            </a:pPr>
            <a:r>
              <a:rPr lang="ru-RU" sz="1900" dirty="0" smtClean="0"/>
              <a:t>   </a:t>
            </a:r>
            <a:r>
              <a:rPr lang="ru-RU" sz="2900" i="1" dirty="0" smtClean="0">
                <a:solidFill>
                  <a:schemeClr val="bg1">
                    <a:lumMod val="85000"/>
                  </a:schemeClr>
                </a:solidFill>
              </a:rPr>
              <a:t>Пожалуй, ни одно другое полотно Рембрандта не внушает столь возвышенных чувств. «Блудный сын» - последняя картина Рембрандта, его лебединая песня. Он создал ее в наиболее горький период своей жизни, потрясенный смертью сына и любимой женщины. Естественно, что тема родительского горя стала ему особенно близка. Для ее выражения в живописи художник выбрал тему их Евангелия. В одной из притч рассказывается о сыне, покинувшем кров родительского дома ради веселой и беззаботной жизни. Претерпев множество невзгод, юноша вернулся домой. Старик отец, ослепший за эти годы, принял его в свои объятия, простив ему свое горе и одиночество. Рембрандт изобразил отца дряхлым и слабым.</a:t>
            </a:r>
          </a:p>
          <a:p>
            <a:endParaRPr lang="ru-RU" sz="2400" i="1" dirty="0">
              <a:solidFill>
                <a:schemeClr val="bg1">
                  <a:lumMod val="85000"/>
                </a:schemeClr>
              </a:solidFill>
            </a:endParaRPr>
          </a:p>
        </p:txBody>
      </p:sp>
      <p:pic>
        <p:nvPicPr>
          <p:cNvPr id="4" name="Рисунок 3" descr="180px-Rembrandt_Harmensz._van_Rijn_-_The_Return_of_the_Prodigal_Son.jpg"/>
          <p:cNvPicPr>
            <a:picLocks noChangeAspect="1"/>
          </p:cNvPicPr>
          <p:nvPr/>
        </p:nvPicPr>
        <p:blipFill>
          <a:blip r:embed="rId2" cstate="print"/>
          <a:stretch>
            <a:fillRect/>
          </a:stretch>
        </p:blipFill>
        <p:spPr>
          <a:xfrm>
            <a:off x="4714876" y="1142984"/>
            <a:ext cx="4230614" cy="5429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i="1" dirty="0" smtClean="0">
                <a:solidFill>
                  <a:schemeClr val="bg1">
                    <a:lumMod val="85000"/>
                  </a:schemeClr>
                </a:solidFill>
              </a:rPr>
              <a:t>Флора</a:t>
            </a:r>
            <a:endParaRPr lang="ru-RU" sz="4800" i="1" dirty="0">
              <a:solidFill>
                <a:schemeClr val="bg1">
                  <a:lumMod val="85000"/>
                </a:schemeClr>
              </a:solidFill>
            </a:endParaRPr>
          </a:p>
        </p:txBody>
      </p:sp>
      <p:sp>
        <p:nvSpPr>
          <p:cNvPr id="3" name="Содержимое 2"/>
          <p:cNvSpPr>
            <a:spLocks noGrp="1"/>
          </p:cNvSpPr>
          <p:nvPr>
            <p:ph idx="1"/>
          </p:nvPr>
        </p:nvSpPr>
        <p:spPr>
          <a:xfrm>
            <a:off x="428596" y="1285860"/>
            <a:ext cx="5000660" cy="5286412"/>
          </a:xfrm>
        </p:spPr>
        <p:txBody>
          <a:bodyPr>
            <a:noAutofit/>
          </a:bodyPr>
          <a:lstStyle/>
          <a:p>
            <a:pPr>
              <a:buNone/>
            </a:pPr>
            <a:r>
              <a:rPr lang="ru-RU" sz="2000" i="1" dirty="0" smtClean="0">
                <a:solidFill>
                  <a:schemeClr val="bg1">
                    <a:lumMod val="85000"/>
                  </a:schemeClr>
                </a:solidFill>
              </a:rPr>
              <a:t>Рембрандт написал эту картину в 1634 году, в год женитьбы на </a:t>
            </a:r>
            <a:r>
              <a:rPr lang="ru-RU" sz="2000" i="1" dirty="0" err="1" smtClean="0">
                <a:solidFill>
                  <a:schemeClr val="bg1">
                    <a:lumMod val="85000"/>
                  </a:schemeClr>
                </a:solidFill>
              </a:rPr>
              <a:t>Саскии</a:t>
            </a:r>
            <a:r>
              <a:rPr lang="ru-RU" sz="2000" i="1" dirty="0" smtClean="0">
                <a:solidFill>
                  <a:schemeClr val="bg1">
                    <a:lumMod val="85000"/>
                  </a:schemeClr>
                </a:solidFill>
              </a:rPr>
              <a:t> </a:t>
            </a:r>
            <a:r>
              <a:rPr lang="ru-RU" sz="2000" i="1" dirty="0" err="1" smtClean="0">
                <a:solidFill>
                  <a:schemeClr val="bg1">
                    <a:lumMod val="85000"/>
                  </a:schemeClr>
                </a:solidFill>
              </a:rPr>
              <a:t>ван</a:t>
            </a:r>
            <a:r>
              <a:rPr lang="ru-RU" sz="2000" i="1" dirty="0" smtClean="0">
                <a:solidFill>
                  <a:schemeClr val="bg1">
                    <a:lumMod val="85000"/>
                  </a:schemeClr>
                </a:solidFill>
              </a:rPr>
              <a:t> </a:t>
            </a:r>
            <a:r>
              <a:rPr lang="ru-RU" sz="2000" i="1" dirty="0" err="1" smtClean="0">
                <a:solidFill>
                  <a:schemeClr val="bg1">
                    <a:lumMod val="85000"/>
                  </a:schemeClr>
                </a:solidFill>
              </a:rPr>
              <a:t>Эйленбурх</a:t>
            </a:r>
            <a:r>
              <a:rPr lang="ru-RU" sz="2000" i="1" dirty="0" smtClean="0">
                <a:solidFill>
                  <a:schemeClr val="bg1">
                    <a:lumMod val="85000"/>
                  </a:schemeClr>
                </a:solidFill>
              </a:rPr>
              <a:t>, дочери одного из своих компаньонов. До самой своей смерти, которая последовала, когда ей было всего тридцать лет, эта женщина была любимой моделью художника. Рембрандт изобразил ее здесь в одежде Флоры, богини Весны. Молодая женщина одета в богатый, весь расшитый костюм и блестящий атласный плащ. На голове у нее пышный венок, в руках жезл, увенчанный цветам. В эти годы художник любил писать драгоценные украшения и ткани, одевая, как в данном случае, свои модели в фантастические костюмы.</a:t>
            </a:r>
            <a:endParaRPr lang="ru-RU" sz="2000" i="1" dirty="0">
              <a:solidFill>
                <a:schemeClr val="bg1">
                  <a:lumMod val="85000"/>
                </a:schemeClr>
              </a:solidFill>
            </a:endParaRPr>
          </a:p>
        </p:txBody>
      </p:sp>
      <p:pic>
        <p:nvPicPr>
          <p:cNvPr id="4" name="Рисунок 3" descr="rembrandt-flora.jpg"/>
          <p:cNvPicPr>
            <a:picLocks noChangeAspect="1"/>
          </p:cNvPicPr>
          <p:nvPr/>
        </p:nvPicPr>
        <p:blipFill>
          <a:blip r:embed="rId2" cstate="print"/>
          <a:stretch>
            <a:fillRect/>
          </a:stretch>
        </p:blipFill>
        <p:spPr>
          <a:xfrm>
            <a:off x="5202995" y="1214422"/>
            <a:ext cx="3941005" cy="49291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i="1" dirty="0" smtClean="0">
                <a:solidFill>
                  <a:schemeClr val="bg1">
                    <a:lumMod val="85000"/>
                  </a:schemeClr>
                </a:solidFill>
              </a:rPr>
              <a:t>Даная</a:t>
            </a:r>
            <a:endParaRPr lang="ru-RU" sz="4800" i="1" dirty="0">
              <a:solidFill>
                <a:schemeClr val="bg1">
                  <a:lumMod val="85000"/>
                </a:schemeClr>
              </a:solidFill>
            </a:endParaRPr>
          </a:p>
        </p:txBody>
      </p:sp>
      <p:sp>
        <p:nvSpPr>
          <p:cNvPr id="3" name="Содержимое 2"/>
          <p:cNvSpPr>
            <a:spLocks noGrp="1"/>
          </p:cNvSpPr>
          <p:nvPr>
            <p:ph idx="1"/>
          </p:nvPr>
        </p:nvSpPr>
        <p:spPr>
          <a:xfrm>
            <a:off x="214282" y="1428736"/>
            <a:ext cx="5715040" cy="4857808"/>
          </a:xfrm>
        </p:spPr>
        <p:txBody>
          <a:bodyPr>
            <a:noAutofit/>
          </a:bodyPr>
          <a:lstStyle/>
          <a:p>
            <a:pPr>
              <a:buNone/>
            </a:pPr>
            <a:r>
              <a:rPr lang="ru-RU" sz="1800" i="1" dirty="0" smtClean="0">
                <a:solidFill>
                  <a:schemeClr val="bg1">
                    <a:lumMod val="85000"/>
                  </a:schemeClr>
                </a:solidFill>
              </a:rPr>
              <a:t>Царю Аргоса </a:t>
            </a:r>
            <a:r>
              <a:rPr lang="ru-RU" sz="1800" i="1" dirty="0" err="1" smtClean="0">
                <a:solidFill>
                  <a:schemeClr val="bg1">
                    <a:lumMod val="85000"/>
                  </a:schemeClr>
                </a:solidFill>
              </a:rPr>
              <a:t>Акрисию</a:t>
            </a:r>
            <a:r>
              <a:rPr lang="ru-RU" sz="1800" i="1" dirty="0" smtClean="0">
                <a:solidFill>
                  <a:schemeClr val="bg1">
                    <a:lumMod val="85000"/>
                  </a:schemeClr>
                </a:solidFill>
              </a:rPr>
              <a:t> оракул предсказал смерть от руки внука. И </a:t>
            </a:r>
            <a:r>
              <a:rPr lang="ru-RU" sz="1800" i="1" dirty="0" err="1" smtClean="0">
                <a:solidFill>
                  <a:schemeClr val="bg1">
                    <a:lumMod val="85000"/>
                  </a:schemeClr>
                </a:solidFill>
              </a:rPr>
              <a:t>Акрисий</a:t>
            </a:r>
            <a:r>
              <a:rPr lang="ru-RU" sz="1800" i="1" dirty="0" smtClean="0">
                <a:solidFill>
                  <a:schemeClr val="bg1">
                    <a:lumMod val="85000"/>
                  </a:schemeClr>
                </a:solidFill>
              </a:rPr>
              <a:t> заточил свою единственную дочь Данаю в недоступную башню. Только служанка была при царевне. О красоте Данаи прослышал Зевс и проник к ней, превратившись в золотой дождь. От союза Данаи и Зевса родился герой Персей, который совершил много подвигов. «Даная», как и «Флора», относится к тому периоду творчества Рембрандта, когда мастера увлекала возможность передать в живописи красоту зримого мира. От Данаи трудно оторвать глаза. Весь ее облик озарен неповторимым обаянием женственности. Она выглядит чуть старше, чем принято изображать избранницу Зевса, но именно это позволяет Рембрандту придать переполняющим ее чувствам особую глубину.</a:t>
            </a:r>
            <a:endParaRPr lang="ru-RU" sz="1800" i="1" dirty="0">
              <a:solidFill>
                <a:schemeClr val="bg1">
                  <a:lumMod val="85000"/>
                </a:schemeClr>
              </a:solidFill>
            </a:endParaRPr>
          </a:p>
        </p:txBody>
      </p:sp>
      <p:pic>
        <p:nvPicPr>
          <p:cNvPr id="5" name="Рисунок 4" descr="ДАНАЯ.jpg"/>
          <p:cNvPicPr>
            <a:picLocks noChangeAspect="1"/>
          </p:cNvPicPr>
          <p:nvPr/>
        </p:nvPicPr>
        <p:blipFill>
          <a:blip r:embed="rId2" cstate="print"/>
          <a:stretch>
            <a:fillRect/>
          </a:stretch>
        </p:blipFill>
        <p:spPr>
          <a:xfrm>
            <a:off x="5810250" y="1928802"/>
            <a:ext cx="3333750" cy="30003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Ночной</a:t>
            </a:r>
            <a:r>
              <a:rPr lang="ru-RU" dirty="0" smtClean="0">
                <a:solidFill>
                  <a:schemeClr val="bg1">
                    <a:lumMod val="85000"/>
                  </a:schemeClr>
                </a:solidFill>
              </a:rPr>
              <a:t> дозор</a:t>
            </a:r>
            <a:endParaRPr lang="ru-RU" dirty="0">
              <a:solidFill>
                <a:schemeClr val="bg1">
                  <a:lumMod val="85000"/>
                </a:schemeClr>
              </a:solidFill>
            </a:endParaRPr>
          </a:p>
        </p:txBody>
      </p:sp>
      <p:sp>
        <p:nvSpPr>
          <p:cNvPr id="3" name="Содержимое 2"/>
          <p:cNvSpPr>
            <a:spLocks noGrp="1"/>
          </p:cNvSpPr>
          <p:nvPr>
            <p:ph idx="1"/>
          </p:nvPr>
        </p:nvSpPr>
        <p:spPr>
          <a:xfrm>
            <a:off x="214282" y="1357298"/>
            <a:ext cx="4929222" cy="5072098"/>
          </a:xfrm>
        </p:spPr>
        <p:txBody>
          <a:bodyPr>
            <a:noAutofit/>
          </a:bodyPr>
          <a:lstStyle/>
          <a:p>
            <a:pPr>
              <a:buNone/>
            </a:pPr>
            <a:r>
              <a:rPr lang="ru-RU" sz="1600" dirty="0" smtClean="0">
                <a:solidFill>
                  <a:schemeClr val="bg1">
                    <a:lumMod val="85000"/>
                  </a:schemeClr>
                </a:solidFill>
              </a:rPr>
              <a:t>    </a:t>
            </a:r>
            <a:r>
              <a:rPr lang="ru-RU" sz="1800" i="1" dirty="0" smtClean="0">
                <a:solidFill>
                  <a:schemeClr val="bg1">
                    <a:lumMod val="85000"/>
                  </a:schemeClr>
                </a:solidFill>
              </a:rPr>
              <a:t>Эта самая знаменитая работа Рембрандта, последние два века известна под названием «Ночной дозор». Поводом послужили пышные торжества, устроенные в городе в честь приезда королевы Франции Марии Медичи, посетившей Амстердам в 1638 году. Корпорация стрелков решила украсить свою новую штаб-квартиру большими, впечатляющими картинами: каждая рота должна была заказать свой групповой портрет. Заказы получили шесть художников. Рембрандту досталась рота капитана Франса </a:t>
            </a:r>
            <a:r>
              <a:rPr lang="ru-RU" sz="1800" i="1" dirty="0" err="1" smtClean="0">
                <a:solidFill>
                  <a:schemeClr val="bg1">
                    <a:lumMod val="85000"/>
                  </a:schemeClr>
                </a:solidFill>
              </a:rPr>
              <a:t>Баннинга</a:t>
            </a:r>
            <a:r>
              <a:rPr lang="ru-RU" sz="1800" i="1" dirty="0" smtClean="0">
                <a:solidFill>
                  <a:schemeClr val="bg1">
                    <a:lumMod val="85000"/>
                  </a:schemeClr>
                </a:solidFill>
              </a:rPr>
              <a:t> Кока и лейтенанта </a:t>
            </a:r>
            <a:r>
              <a:rPr lang="ru-RU" sz="1800" i="1" dirty="0" err="1" smtClean="0">
                <a:solidFill>
                  <a:schemeClr val="bg1">
                    <a:lumMod val="85000"/>
                  </a:schemeClr>
                </a:solidFill>
              </a:rPr>
              <a:t>Вильхема</a:t>
            </a:r>
            <a:r>
              <a:rPr lang="ru-RU" sz="1800" i="1" dirty="0" smtClean="0">
                <a:solidFill>
                  <a:schemeClr val="bg1">
                    <a:lumMod val="85000"/>
                  </a:schemeClr>
                </a:solidFill>
              </a:rPr>
              <a:t> </a:t>
            </a:r>
            <a:r>
              <a:rPr lang="ru-RU" sz="1800" i="1" dirty="0" err="1" smtClean="0">
                <a:solidFill>
                  <a:schemeClr val="bg1">
                    <a:lumMod val="85000"/>
                  </a:schemeClr>
                </a:solidFill>
              </a:rPr>
              <a:t>ван</a:t>
            </a:r>
            <a:r>
              <a:rPr lang="ru-RU" sz="1800" i="1" dirty="0" smtClean="0">
                <a:solidFill>
                  <a:schemeClr val="bg1">
                    <a:lumMod val="85000"/>
                  </a:schemeClr>
                </a:solidFill>
              </a:rPr>
              <a:t> </a:t>
            </a:r>
            <a:r>
              <a:rPr lang="ru-RU" sz="1800" i="1" dirty="0" err="1" smtClean="0">
                <a:solidFill>
                  <a:schemeClr val="bg1">
                    <a:lumMod val="85000"/>
                  </a:schemeClr>
                </a:solidFill>
              </a:rPr>
              <a:t>Рейтенбюрха</a:t>
            </a:r>
            <a:r>
              <a:rPr lang="ru-RU" sz="1800" i="1" dirty="0" smtClean="0">
                <a:solidFill>
                  <a:schemeClr val="bg1">
                    <a:lumMod val="85000"/>
                  </a:schemeClr>
                </a:solidFill>
              </a:rPr>
              <a:t>, состоявшая из шестнадцати человек.</a:t>
            </a:r>
            <a:endParaRPr lang="ru-RU" sz="1800" i="1" dirty="0">
              <a:solidFill>
                <a:schemeClr val="bg1">
                  <a:lumMod val="85000"/>
                </a:schemeClr>
              </a:solidFill>
            </a:endParaRPr>
          </a:p>
        </p:txBody>
      </p:sp>
      <p:pic>
        <p:nvPicPr>
          <p:cNvPr id="4" name="Рисунок 3" descr="НОЧНОЙ ДОЗОР.jpg"/>
          <p:cNvPicPr>
            <a:picLocks noChangeAspect="1"/>
          </p:cNvPicPr>
          <p:nvPr/>
        </p:nvPicPr>
        <p:blipFill>
          <a:blip r:embed="rId2" cstate="print"/>
          <a:stretch>
            <a:fillRect/>
          </a:stretch>
        </p:blipFill>
        <p:spPr>
          <a:xfrm>
            <a:off x="4826000" y="1643050"/>
            <a:ext cx="4318000" cy="35941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Давид и </a:t>
            </a:r>
            <a:r>
              <a:rPr lang="ru-RU" i="1" dirty="0" err="1" smtClean="0">
                <a:solidFill>
                  <a:schemeClr val="bg1">
                    <a:lumMod val="85000"/>
                  </a:schemeClr>
                </a:solidFill>
              </a:rPr>
              <a:t>Урия</a:t>
            </a:r>
            <a:endParaRPr lang="ru-RU" i="1" dirty="0">
              <a:solidFill>
                <a:schemeClr val="bg1">
                  <a:lumMod val="85000"/>
                </a:schemeClr>
              </a:solidFill>
            </a:endParaRPr>
          </a:p>
        </p:txBody>
      </p:sp>
      <p:sp>
        <p:nvSpPr>
          <p:cNvPr id="3" name="Содержимое 2"/>
          <p:cNvSpPr>
            <a:spLocks noGrp="1"/>
          </p:cNvSpPr>
          <p:nvPr>
            <p:ph idx="1"/>
          </p:nvPr>
        </p:nvSpPr>
        <p:spPr>
          <a:xfrm>
            <a:off x="457200" y="1571612"/>
            <a:ext cx="5329246" cy="4643470"/>
          </a:xfrm>
        </p:spPr>
        <p:txBody>
          <a:bodyPr>
            <a:noAutofit/>
          </a:bodyPr>
          <a:lstStyle/>
          <a:p>
            <a:pPr>
              <a:buNone/>
            </a:pPr>
            <a:r>
              <a:rPr lang="ru-RU" sz="1600" i="1" dirty="0" smtClean="0">
                <a:solidFill>
                  <a:schemeClr val="bg1">
                    <a:lumMod val="85000"/>
                  </a:schemeClr>
                </a:solidFill>
              </a:rPr>
              <a:t>    Неизвестны в точности ни дата написания, ни сюжет этой, проникнутой настроением, прекрасной картины, что стало поводом для различных предположений. По одной версии, эта работа связана с «</a:t>
            </a:r>
            <a:r>
              <a:rPr lang="ru-RU" sz="1600" i="1" dirty="0" err="1" smtClean="0">
                <a:solidFill>
                  <a:schemeClr val="bg1">
                    <a:lumMod val="85000"/>
                  </a:schemeClr>
                </a:solidFill>
              </a:rPr>
              <a:t>Артаксерксом</a:t>
            </a:r>
            <a:r>
              <a:rPr lang="ru-RU" sz="1600" i="1" dirty="0" smtClean="0">
                <a:solidFill>
                  <a:schemeClr val="bg1">
                    <a:lumMod val="85000"/>
                  </a:schemeClr>
                </a:solidFill>
              </a:rPr>
              <a:t>, Аманом, и </a:t>
            </a:r>
            <a:r>
              <a:rPr lang="ru-RU" sz="1600" i="1" dirty="0" err="1" smtClean="0">
                <a:solidFill>
                  <a:schemeClr val="bg1">
                    <a:lumMod val="85000"/>
                  </a:schemeClr>
                </a:solidFill>
              </a:rPr>
              <a:t>Эсфирью</a:t>
            </a:r>
            <a:r>
              <a:rPr lang="ru-RU" sz="1600" i="1" dirty="0" smtClean="0">
                <a:solidFill>
                  <a:schemeClr val="bg1">
                    <a:lumMod val="85000"/>
                  </a:schemeClr>
                </a:solidFill>
              </a:rPr>
              <a:t>». Считается, что здесь изображено отстранение Амана от дел или же момент, когда он получает у царя позволение истребить всех иудеев. Этот аргумент подкреплен свидетельствами, что обе картины представляют собой сцены из пьесы, поставленной в 1659 году, а не основаны непосредственно на библейском источнике. Здесь, безусловно, есть что-то театральное, но, помимо несоответствий в деталях, предполагаемые сюжеты не отвечают настроению скрытой печали, которое внушает картина. Поэтому правомерно вернуться к старой версии. В таком случае фигура в красном — муж соблазненной Вирсавии </a:t>
            </a:r>
            <a:r>
              <a:rPr lang="ru-RU" sz="1600" i="1" dirty="0" err="1" smtClean="0">
                <a:solidFill>
                  <a:schemeClr val="bg1">
                    <a:lumMod val="85000"/>
                  </a:schemeClr>
                </a:solidFill>
              </a:rPr>
              <a:t>Урия</a:t>
            </a:r>
            <a:r>
              <a:rPr lang="ru-RU" sz="1600" i="1" dirty="0" smtClean="0">
                <a:solidFill>
                  <a:schemeClr val="bg1">
                    <a:lumMod val="85000"/>
                  </a:schemeClr>
                </a:solidFill>
              </a:rPr>
              <a:t>, которого Давид, тревожимый угрызениями совести, посылает на верную гибель.</a:t>
            </a:r>
            <a:endParaRPr lang="ru-RU" sz="1600" i="1" dirty="0">
              <a:solidFill>
                <a:schemeClr val="bg1">
                  <a:lumMod val="85000"/>
                </a:schemeClr>
              </a:solidFill>
            </a:endParaRPr>
          </a:p>
        </p:txBody>
      </p:sp>
      <p:pic>
        <p:nvPicPr>
          <p:cNvPr id="4" name="Рисунок 3" descr="rembrandt-david.jpg"/>
          <p:cNvPicPr>
            <a:picLocks noChangeAspect="1"/>
          </p:cNvPicPr>
          <p:nvPr/>
        </p:nvPicPr>
        <p:blipFill>
          <a:blip r:embed="rId2" cstate="print"/>
          <a:stretch>
            <a:fillRect/>
          </a:stretch>
        </p:blipFill>
        <p:spPr>
          <a:xfrm>
            <a:off x="5857884" y="2071678"/>
            <a:ext cx="2889855" cy="32147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Снятие с креста</a:t>
            </a:r>
            <a:endParaRPr lang="ru-RU" i="1" dirty="0">
              <a:solidFill>
                <a:schemeClr val="bg1">
                  <a:lumMod val="85000"/>
                </a:schemeClr>
              </a:solidFill>
            </a:endParaRPr>
          </a:p>
        </p:txBody>
      </p:sp>
      <p:sp>
        <p:nvSpPr>
          <p:cNvPr id="3" name="Содержимое 2"/>
          <p:cNvSpPr>
            <a:spLocks noGrp="1"/>
          </p:cNvSpPr>
          <p:nvPr>
            <p:ph idx="1"/>
          </p:nvPr>
        </p:nvSpPr>
        <p:spPr>
          <a:xfrm>
            <a:off x="457200" y="1071546"/>
            <a:ext cx="5472122" cy="5429288"/>
          </a:xfrm>
        </p:spPr>
        <p:txBody>
          <a:bodyPr>
            <a:normAutofit fontScale="70000" lnSpcReduction="20000"/>
          </a:bodyPr>
          <a:lstStyle/>
          <a:p>
            <a:pPr>
              <a:buNone/>
            </a:pPr>
            <a:r>
              <a:rPr lang="ru-RU" dirty="0" smtClean="0">
                <a:solidFill>
                  <a:schemeClr val="bg1">
                    <a:lumMod val="85000"/>
                  </a:schemeClr>
                </a:solidFill>
              </a:rPr>
              <a:t> </a:t>
            </a:r>
            <a:r>
              <a:rPr lang="ru-RU" i="1" dirty="0" smtClean="0">
                <a:solidFill>
                  <a:schemeClr val="bg1">
                    <a:lumMod val="85000"/>
                  </a:schemeClr>
                </a:solidFill>
              </a:rPr>
              <a:t>Снятие с креста - распространенный сюжет в европейской живописи. По традиции среди присутствующих изображают Богоматерь, несколько учеников Иисуса и Иосифа из </a:t>
            </a:r>
            <a:r>
              <a:rPr lang="ru-RU" i="1" dirty="0" err="1" smtClean="0">
                <a:solidFill>
                  <a:schemeClr val="bg1">
                    <a:lumMod val="85000"/>
                  </a:schemeClr>
                </a:solidFill>
              </a:rPr>
              <a:t>Аримафеи</a:t>
            </a:r>
            <a:r>
              <a:rPr lang="ru-RU" i="1" dirty="0" smtClean="0">
                <a:solidFill>
                  <a:schemeClr val="bg1">
                    <a:lumMod val="85000"/>
                  </a:schemeClr>
                </a:solidFill>
              </a:rPr>
              <a:t>. В 30-е годы Рембрандт написал ряд картин на тему Страстей Господних, в том числе «Воздвижение креста» и «Снятие с креста» для штатгальтера Нидерландов Фредерика </a:t>
            </a:r>
            <a:r>
              <a:rPr lang="ru-RU" i="1" dirty="0" err="1" smtClean="0">
                <a:solidFill>
                  <a:schemeClr val="bg1">
                    <a:lumMod val="85000"/>
                  </a:schemeClr>
                </a:solidFill>
              </a:rPr>
              <a:t>Хендрика</a:t>
            </a:r>
            <a:r>
              <a:rPr lang="ru-RU" i="1" dirty="0" smtClean="0">
                <a:solidFill>
                  <a:schemeClr val="bg1">
                    <a:lumMod val="85000"/>
                  </a:schemeClr>
                </a:solidFill>
              </a:rPr>
              <a:t>. Размеры данной картины больше, тона насыщеннее. Она написана несколько месяцев спустя и хранилась у самого художника до 1656 года, когда он разорился. Изломанная фигура Христа залита ярким светом, Богоматерь лишилась чувств, на земле разложены роскошные пелены, в которых Он будет лежать, пока не воскреснет</a:t>
            </a:r>
            <a:r>
              <a:rPr lang="ru-RU" i="1" dirty="0" smtClean="0"/>
              <a:t>.</a:t>
            </a:r>
            <a:endParaRPr lang="ru-RU" i="1" dirty="0"/>
          </a:p>
        </p:txBody>
      </p:sp>
      <p:pic>
        <p:nvPicPr>
          <p:cNvPr id="4" name="Рисунок 3" descr="rembrandt-descent.jpg"/>
          <p:cNvPicPr>
            <a:picLocks noChangeAspect="1"/>
          </p:cNvPicPr>
          <p:nvPr/>
        </p:nvPicPr>
        <p:blipFill>
          <a:blip r:embed="rId2" cstate="print"/>
          <a:stretch>
            <a:fillRect/>
          </a:stretch>
        </p:blipFill>
        <p:spPr>
          <a:xfrm>
            <a:off x="5929322" y="1285860"/>
            <a:ext cx="2928958" cy="39909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chemeClr val="bg1">
                    <a:lumMod val="85000"/>
                  </a:schemeClr>
                </a:solidFill>
              </a:rPr>
              <a:t>Жертвоприношение Авраама</a:t>
            </a:r>
            <a:endParaRPr lang="ru-RU" i="1" dirty="0">
              <a:solidFill>
                <a:schemeClr val="bg1">
                  <a:lumMod val="85000"/>
                </a:schemeClr>
              </a:solidFill>
            </a:endParaRPr>
          </a:p>
        </p:txBody>
      </p:sp>
      <p:sp>
        <p:nvSpPr>
          <p:cNvPr id="3" name="Содержимое 2"/>
          <p:cNvSpPr>
            <a:spLocks noGrp="1"/>
          </p:cNvSpPr>
          <p:nvPr>
            <p:ph idx="1"/>
          </p:nvPr>
        </p:nvSpPr>
        <p:spPr>
          <a:xfrm>
            <a:off x="214282" y="1357298"/>
            <a:ext cx="5900750" cy="4483113"/>
          </a:xfrm>
        </p:spPr>
        <p:txBody>
          <a:bodyPr>
            <a:noAutofit/>
          </a:bodyPr>
          <a:lstStyle/>
          <a:p>
            <a:pPr>
              <a:buNone/>
            </a:pPr>
            <a:r>
              <a:rPr lang="ru-RU" sz="1800" i="1" dirty="0" smtClean="0">
                <a:solidFill>
                  <a:schemeClr val="bg1">
                    <a:lumMod val="85000"/>
                  </a:schemeClr>
                </a:solidFill>
              </a:rPr>
              <a:t>    Это один из самых драматических моментов в Ветхом Завете. Авраам по велению свыше готов принести своего единственного сына Исаака в жертву Богу и уже занес над ним, связанным, нож, чтобы заколоть его для всесожжения. На картине Исаак лежит на жертвеннике поверх дров. В Священном Писании ангел Господень взывает к Аврааму, прошедшему испытание на покорность Богу, и велит ему остановиться. Рембрандт усиливает драматизм происходящего: на картине ангел схватил Авраама за кисть и нож падает. Сцена выигрывает в убедительности еще и потому, что большая ладонь Авраама закрыла сыну лицо, голова Исаака запрокинута и кажется, что в горло вот-вот вонзится нож. В Мюнхене хранится другой вариант на этот сюжет, но он, возможно, принадлежит кисти Рембрандта лишь частично</a:t>
            </a:r>
            <a:endParaRPr lang="ru-RU" sz="1800" i="1" dirty="0">
              <a:solidFill>
                <a:schemeClr val="bg1">
                  <a:lumMod val="85000"/>
                </a:schemeClr>
              </a:solidFill>
            </a:endParaRPr>
          </a:p>
        </p:txBody>
      </p:sp>
      <p:pic>
        <p:nvPicPr>
          <p:cNvPr id="4" name="Рисунок 3" descr="rembrandt-abraham.jpg"/>
          <p:cNvPicPr>
            <a:picLocks noChangeAspect="1"/>
          </p:cNvPicPr>
          <p:nvPr/>
        </p:nvPicPr>
        <p:blipFill>
          <a:blip r:embed="rId2" cstate="print"/>
          <a:stretch>
            <a:fillRect/>
          </a:stretch>
        </p:blipFill>
        <p:spPr>
          <a:xfrm>
            <a:off x="6072198" y="1500174"/>
            <a:ext cx="2806702" cy="42148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2536</Words>
  <Application>Microsoft Office PowerPoint</Application>
  <PresentationFormat>Экран (4:3)</PresentationFormat>
  <Paragraphs>43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Биография</vt:lpstr>
      <vt:lpstr>Блудный сын</vt:lpstr>
      <vt:lpstr>Флора</vt:lpstr>
      <vt:lpstr>Даная</vt:lpstr>
      <vt:lpstr>Ночной дозор</vt:lpstr>
      <vt:lpstr>Давид и Урия</vt:lpstr>
      <vt:lpstr>Снятие с креста</vt:lpstr>
      <vt:lpstr>Жертвоприношение Авраама</vt:lpstr>
      <vt:lpstr>Пир Валтасара</vt:lpstr>
      <vt:lpstr>Сусанна и старцы</vt:lpstr>
      <vt:lpstr>Святой Матфей и Ангел</vt:lpstr>
      <vt:lpstr>Христос и женщина, уличенная в прелюбодеянии</vt:lpstr>
      <vt:lpstr>Христос в Эммаусе</vt:lpstr>
      <vt:lpstr>Неверие апостола Фомы</vt:lpstr>
      <vt:lpstr>Моисей со скрижалями законов</vt:lpstr>
      <vt:lpstr>Святое семейство и ангелы</vt:lpstr>
      <vt:lpstr>Софониба принимает чашу с ядом</vt:lpstr>
      <vt:lpstr>Симеон во храме</vt:lpstr>
      <vt:lpstr>Смерть мастера</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Рембрандт Харменс ван Рейн</dc:title>
  <dc:creator>Татьяна</dc:creator>
  <cp:lastModifiedBy>Admin</cp:lastModifiedBy>
  <cp:revision>17</cp:revision>
  <dcterms:created xsi:type="dcterms:W3CDTF">2011-11-22T08:53:04Z</dcterms:created>
  <dcterms:modified xsi:type="dcterms:W3CDTF">2012-12-27T17:40:49Z</dcterms:modified>
</cp:coreProperties>
</file>