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8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993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994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994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9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95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0EE3A1-1273-4489-9D99-8B314315B9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342030-5CCC-4665-9DF2-80E38EBEE77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04DD38-6BDA-416E-A7A4-DF618F5F9F9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C0EFE6-46F1-4CDC-AFB9-C8DC7BF577A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A24160-9032-4583-B695-B60DDCE1672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8AA68C-A56A-423F-A2F5-0ABBB51F1FD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99F1E4-3912-423D-9B52-CBED8B5976F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913A37-347B-49A6-A946-269B9863BC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E6EA0D-D62D-43D2-B89B-AC2B4756D3D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7EF76C-1B9F-4B1A-9E20-A720D1946A4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6741B2-5607-436C-8F23-D806F0B796A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CDBFA57-4249-41AF-8C9F-37AA2D038E5A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891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89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89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5400" b="1" i="1" dirty="0">
                <a:latin typeface="Times New Roman" pitchFamily="18" charset="0"/>
              </a:rPr>
              <a:t>Основы религиозных культур и светской этики</a:t>
            </a:r>
            <a:r>
              <a:rPr lang="ru-RU" sz="5400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 sz="2800" b="1" i="1">
                <a:latin typeface="Times New Roman" pitchFamily="18" charset="0"/>
              </a:rPr>
              <a:t>Религия – </a:t>
            </a:r>
          </a:p>
          <a:p>
            <a:pPr marL="609600" indent="-609600">
              <a:buFontTx/>
              <a:buAutoNum type="arabicParenR"/>
            </a:pPr>
            <a:r>
              <a:rPr lang="ru-RU" sz="2800" b="1" i="1">
                <a:latin typeface="Times New Roman" pitchFamily="18" charset="0"/>
              </a:rPr>
              <a:t>от латинского слова </a:t>
            </a:r>
            <a:r>
              <a:rPr lang="en-US" sz="2800" b="1" i="1" u="sng">
                <a:latin typeface="Times New Roman" pitchFamily="18" charset="0"/>
              </a:rPr>
              <a:t>relegere</a:t>
            </a:r>
            <a:r>
              <a:rPr lang="ru-RU" sz="2800" b="1" i="1" u="sng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– «относиться с особым почтением» (Цицерон)</a:t>
            </a:r>
          </a:p>
          <a:p>
            <a:pPr marL="609600" indent="-609600">
              <a:buFontTx/>
              <a:buAutoNum type="arabicParenR"/>
            </a:pPr>
            <a:r>
              <a:rPr lang="ru-RU" sz="2800" b="1" i="1">
                <a:latin typeface="Times New Roman" pitchFamily="18" charset="0"/>
              </a:rPr>
              <a:t>от др. латинского глагола </a:t>
            </a:r>
            <a:r>
              <a:rPr lang="en-US" sz="2800" b="1" i="1" u="sng">
                <a:latin typeface="Times New Roman" pitchFamily="18" charset="0"/>
              </a:rPr>
              <a:t>religare</a:t>
            </a:r>
            <a:r>
              <a:rPr lang="en-US" sz="2800" b="1" i="1">
                <a:latin typeface="Times New Roman" pitchFamily="18" charset="0"/>
              </a:rPr>
              <a:t> – </a:t>
            </a:r>
            <a:r>
              <a:rPr lang="ru-RU" sz="2800" b="1" i="1">
                <a:latin typeface="Times New Roman" pitchFamily="18" charset="0"/>
              </a:rPr>
              <a:t>«связывать, соединять»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i="1">
                <a:latin typeface="Times New Roman" pitchFamily="18" charset="0"/>
              </a:rPr>
              <a:t>Верования древних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ru-RU">
                <a:latin typeface="Times New Roman" pitchFamily="18" charset="0"/>
              </a:rPr>
              <a:t>Фетишизм</a:t>
            </a:r>
          </a:p>
          <a:p>
            <a:r>
              <a:rPr lang="ru-RU">
                <a:latin typeface="Times New Roman" pitchFamily="18" charset="0"/>
              </a:rPr>
              <a:t>Тотемизм</a:t>
            </a:r>
          </a:p>
          <a:p>
            <a:r>
              <a:rPr lang="ru-RU">
                <a:latin typeface="Times New Roman" pitchFamily="18" charset="0"/>
              </a:rPr>
              <a:t>Культ священных животных</a:t>
            </a:r>
          </a:p>
          <a:p>
            <a:r>
              <a:rPr lang="ru-RU">
                <a:latin typeface="Times New Roman" pitchFamily="18" charset="0"/>
              </a:rPr>
              <a:t>Промысловые культы</a:t>
            </a:r>
          </a:p>
          <a:p>
            <a:r>
              <a:rPr lang="ru-RU">
                <a:latin typeface="Times New Roman" pitchFamily="18" charset="0"/>
              </a:rPr>
              <a:t>Фитолатрия</a:t>
            </a:r>
          </a:p>
          <a:p>
            <a:r>
              <a:rPr lang="ru-RU">
                <a:latin typeface="Times New Roman" pitchFamily="18" charset="0"/>
              </a:rPr>
              <a:t>Культ камней и гор</a:t>
            </a:r>
          </a:p>
          <a:p>
            <a:r>
              <a:rPr lang="ru-RU" b="1">
                <a:latin typeface="Times New Roman" pitchFamily="18" charset="0"/>
              </a:rPr>
              <a:t>Анимизм (аниматизм)</a:t>
            </a:r>
          </a:p>
          <a:p>
            <a:r>
              <a:rPr lang="ru-RU" b="1">
                <a:latin typeface="Times New Roman" pitchFamily="18" charset="0"/>
              </a:rPr>
              <a:t>Культ предков</a:t>
            </a:r>
          </a:p>
          <a:p>
            <a:r>
              <a:rPr lang="ru-RU" b="1">
                <a:latin typeface="Times New Roman" pitchFamily="18" charset="0"/>
              </a:rPr>
              <a:t>Аграрные культы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u="sng"/>
              <a:t>ФГОС: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ru-RU" b="1">
                <a:latin typeface="Times New Roman" pitchFamily="18" charset="0"/>
              </a:rPr>
              <a:t>Предметная область</a:t>
            </a:r>
            <a:r>
              <a:rPr lang="ru-RU">
                <a:latin typeface="Times New Roman" pitchFamily="18" charset="0"/>
              </a:rPr>
              <a:t>: «Основы духовно-нравственной культуры народов России»</a:t>
            </a:r>
          </a:p>
          <a:p>
            <a:r>
              <a:rPr lang="ru-RU" b="1">
                <a:latin typeface="Times New Roman" pitchFamily="18" charset="0"/>
              </a:rPr>
              <a:t>Основные задачи реализации содержания</a:t>
            </a:r>
            <a:r>
              <a:rPr lang="ru-RU">
                <a:latin typeface="Times New Roman" pitchFamily="18" charset="0"/>
              </a:rPr>
              <a:t>: воспитание способности к духовному развитию и нравственному самосовершенствованию. Формирование первоначальных представлений о светской этике, об отечественных традиционных религиях, их роли в культуре, истории и современности России.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ru-RU" sz="3600">
                <a:latin typeface="Times New Roman" pitchFamily="18" charset="0"/>
              </a:rPr>
              <a:t>Структура школьного курса ОРК и СЭ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867400"/>
          </a:xfrm>
        </p:spPr>
        <p:txBody>
          <a:bodyPr/>
          <a:lstStyle/>
          <a:p>
            <a:r>
              <a:rPr lang="ru-RU">
                <a:latin typeface="Times New Roman" pitchFamily="18" charset="0"/>
              </a:rPr>
              <a:t>Блок 1 (общий) Введение. Духовные ценности и нравственные идеалы в жизни человека и общества (4 класс) – 1ч.</a:t>
            </a:r>
          </a:p>
          <a:p>
            <a:r>
              <a:rPr lang="ru-RU">
                <a:latin typeface="Times New Roman" pitchFamily="18" charset="0"/>
              </a:rPr>
              <a:t>Блок 2 (по выбору) Основы религиозных культур и светской этики. Часть 1 (4 класс) – 16 ч.</a:t>
            </a:r>
          </a:p>
          <a:p>
            <a:r>
              <a:rPr lang="ru-RU">
                <a:latin typeface="Times New Roman" pitchFamily="18" charset="0"/>
              </a:rPr>
              <a:t>Блок 3 (по выбору) Основы религиозных культур и светской этики. Часть 2 (5 класс) – 12 ч.</a:t>
            </a:r>
          </a:p>
          <a:p>
            <a:r>
              <a:rPr lang="ru-RU">
                <a:latin typeface="Times New Roman" pitchFamily="18" charset="0"/>
              </a:rPr>
              <a:t>Блок 4 (общий) Духовные традиции многонационального народа России (5 класс) – 5 ч.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Этапы развития этноса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Стадо</a:t>
            </a:r>
          </a:p>
          <a:p>
            <a:r>
              <a:rPr lang="ru-RU"/>
              <a:t>Род</a:t>
            </a:r>
          </a:p>
          <a:p>
            <a:r>
              <a:rPr lang="ru-RU"/>
              <a:t>Племя</a:t>
            </a:r>
          </a:p>
          <a:p>
            <a:r>
              <a:rPr lang="ru-RU"/>
              <a:t>Народность</a:t>
            </a:r>
          </a:p>
          <a:p>
            <a:r>
              <a:rPr lang="ru-RU" b="1"/>
              <a:t>Нация</a:t>
            </a:r>
          </a:p>
          <a:p>
            <a:pPr>
              <a:buFont typeface="Wingdings" pitchFamily="2" charset="2"/>
              <a:buNone/>
            </a:pPr>
            <a:endParaRPr lang="ru-RU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Стадии развития этноса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Консолидация (300)</a:t>
            </a:r>
          </a:p>
          <a:p>
            <a:r>
              <a:rPr lang="ru-RU"/>
              <a:t>Акматическая фаза (300-600)</a:t>
            </a:r>
          </a:p>
          <a:p>
            <a:r>
              <a:rPr lang="ru-RU"/>
              <a:t>Фаза надлома (600-900)</a:t>
            </a:r>
          </a:p>
          <a:p>
            <a:r>
              <a:rPr lang="ru-RU"/>
              <a:t>Фаза инерционности (900-1200)</a:t>
            </a:r>
          </a:p>
          <a:p>
            <a:r>
              <a:rPr lang="ru-RU"/>
              <a:t>Фаза обскурации (1200-1500)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Признаки нации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Общность территории</a:t>
            </a:r>
          </a:p>
          <a:p>
            <a:r>
              <a:rPr lang="ru-RU"/>
              <a:t>Общность языка</a:t>
            </a:r>
          </a:p>
          <a:p>
            <a:r>
              <a:rPr lang="ru-RU"/>
              <a:t>Общность экономической жизни</a:t>
            </a:r>
          </a:p>
          <a:p>
            <a:r>
              <a:rPr lang="ru-RU"/>
              <a:t>Общие черты психического склада – менталитет</a:t>
            </a:r>
          </a:p>
          <a:p>
            <a:r>
              <a:rPr lang="ru-RU" b="1"/>
              <a:t>Национальное самосознание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latin typeface="Times New Roman" pitchFamily="18" charset="0"/>
              </a:rPr>
              <a:t>Компоненты национального самосознания, российской идентичности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Общая история страны</a:t>
            </a:r>
          </a:p>
          <a:p>
            <a:r>
              <a:rPr lang="ru-RU"/>
              <a:t>Российская культура</a:t>
            </a:r>
          </a:p>
          <a:p>
            <a:r>
              <a:rPr lang="ru-RU"/>
              <a:t>Русский язык</a:t>
            </a:r>
          </a:p>
          <a:p>
            <a:r>
              <a:rPr lang="ru-RU"/>
              <a:t>Природа и природные богатства</a:t>
            </a:r>
          </a:p>
          <a:p>
            <a:r>
              <a:rPr lang="ru-RU"/>
              <a:t>Спортивные достижения</a:t>
            </a:r>
          </a:p>
          <a:p>
            <a:r>
              <a:rPr lang="ru-RU"/>
              <a:t>Ключевые события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4000" b="1" i="1">
                <a:latin typeface="Times New Roman" pitchFamily="18" charset="0"/>
              </a:rPr>
              <a:t>«Задача каждого русского расширить своё сознание до культуры всех тех народов, которые живут в России»</a:t>
            </a:r>
          </a:p>
          <a:p>
            <a:pPr algn="r"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Федотов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latin typeface="Times New Roman" pitchFamily="18" charset="0"/>
              </a:rPr>
              <a:t>Исторические типы мировоззрения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>
                <a:latin typeface="Times New Roman" pitchFamily="18" charset="0"/>
              </a:rPr>
              <a:t>Миф</a:t>
            </a:r>
          </a:p>
          <a:p>
            <a:r>
              <a:rPr lang="ru-RU" sz="4000" u="sng">
                <a:latin typeface="Times New Roman" pitchFamily="18" charset="0"/>
              </a:rPr>
              <a:t>Религия</a:t>
            </a:r>
          </a:p>
          <a:p>
            <a:r>
              <a:rPr lang="ru-RU" sz="4000">
                <a:latin typeface="Times New Roman" pitchFamily="18" charset="0"/>
              </a:rPr>
              <a:t>Философия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38</TotalTime>
  <Words>296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Течение</vt:lpstr>
      <vt:lpstr>Слайд 1</vt:lpstr>
      <vt:lpstr>ФГОС:</vt:lpstr>
      <vt:lpstr>Структура школьного курса ОРК и СЭ</vt:lpstr>
      <vt:lpstr>Этапы развития этноса</vt:lpstr>
      <vt:lpstr>Стадии развития этноса</vt:lpstr>
      <vt:lpstr>Признаки нации</vt:lpstr>
      <vt:lpstr>Компоненты национального самосознания, российской идентичности</vt:lpstr>
      <vt:lpstr>Слайд 8</vt:lpstr>
      <vt:lpstr>Исторические типы мировоззрения</vt:lpstr>
      <vt:lpstr>Слайд 10</vt:lpstr>
      <vt:lpstr>Верования древних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Киця</cp:lastModifiedBy>
  <cp:revision>9</cp:revision>
  <cp:lastPrinted>1601-01-01T00:00:00Z</cp:lastPrinted>
  <dcterms:created xsi:type="dcterms:W3CDTF">1601-01-01T00:00:00Z</dcterms:created>
  <dcterms:modified xsi:type="dcterms:W3CDTF">2012-07-07T13:51:13Z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