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5" r:id="rId10"/>
    <p:sldId id="264" r:id="rId11"/>
    <p:sldId id="267" r:id="rId12"/>
    <p:sldId id="268" r:id="rId13"/>
    <p:sldId id="269" r:id="rId14"/>
    <p:sldId id="280" r:id="rId15"/>
    <p:sldId id="271" r:id="rId16"/>
    <p:sldId id="272" r:id="rId17"/>
    <p:sldId id="273" r:id="rId18"/>
    <p:sldId id="276" r:id="rId19"/>
    <p:sldId id="282" r:id="rId20"/>
    <p:sldId id="283" r:id="rId21"/>
    <p:sldId id="274" r:id="rId22"/>
    <p:sldId id="275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B6337FFF-A101-4A56-8F48-8186E70E3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3FACF6-E358-4023-9E0F-C638879A1F27}" type="slidenum">
              <a:rPr lang="ru-RU"/>
              <a:pPr/>
              <a:t>9</a:t>
            </a:fld>
            <a:endParaRPr lang="ru-RU"/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http://www.mama-samara.ru/</a:t>
            </a:r>
            <a:endParaRPr lang="ru-RU" smtClean="0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5D50E8-F6D6-4024-A4C6-E93AB153FD1C}" type="slidenum">
              <a:rPr lang="ru-RU" sz="1200" b="0">
                <a:latin typeface="+mn-lt"/>
              </a:rPr>
              <a:pPr algn="r">
                <a:defRPr/>
              </a:pPr>
              <a:t>9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8DC7BA-A1C9-4C93-9F51-485E546061F4}" type="slidenum">
              <a:rPr lang="ru-RU"/>
              <a:pPr/>
              <a:t>11</a:t>
            </a:fld>
            <a:endParaRPr lang="ru-RU"/>
          </a:p>
        </p:txBody>
      </p:sp>
      <p:sp>
        <p:nvSpPr>
          <p:cNvPr id="256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http://klopp.ru/uploads/</a:t>
            </a: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1E68B42-E0AB-47F0-A698-1EB15BF89543}" type="slidenum">
              <a:rPr lang="ru-RU" sz="1200" b="0">
                <a:latin typeface="+mn-lt"/>
              </a:rPr>
              <a:pPr algn="r">
                <a:defRPr/>
              </a:pPr>
              <a:t>11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1553-F3B8-453B-B938-E3F7C3372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44F60-FE56-49DB-9097-2A93792C2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119C-7421-4A52-8EDE-C1212344E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A1C5-7EC6-4F75-987D-4FF50FD6B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6F7A-4B57-4C1C-9503-EC55865A8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98A7-94DE-4BB0-8EB1-66F778ED4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960E-5713-476D-9E79-1BA6F7708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5107-8C56-4AE3-B7E0-AC2CB95B0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F408-FEE6-4C30-9F57-BB9D10293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8003-FEFD-4747-AD66-A6C116BDB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149F-D2F2-444E-8303-ADDC33024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E3DF29-B15E-4453-B48B-771B2E355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5459412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996600"/>
                </a:solidFill>
                <a:latin typeface="Georgia" pitchFamily="18" charset="0"/>
              </a:rPr>
              <a:t>Основы православной культуры</a:t>
            </a:r>
            <a:r>
              <a:rPr lang="ru-RU" sz="5400" b="1" dirty="0" smtClean="0">
                <a:solidFill>
                  <a:srgbClr val="996600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rgbClr val="996600"/>
                </a:solidFill>
                <a:latin typeface="Arial" charset="0"/>
              </a:rPr>
            </a:br>
            <a:r>
              <a:rPr lang="ru-RU" sz="5400" b="1" dirty="0" smtClean="0">
                <a:solidFill>
                  <a:srgbClr val="996600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rgbClr val="996600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996600"/>
                </a:solidFill>
                <a:latin typeface="Georgia" pitchFamily="18" charset="0"/>
              </a:rPr>
              <a:t>Учитель: Сергеева Людмила Геннадьевна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1" descr="11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766921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4" descr="ааа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6000750"/>
            <a:ext cx="5651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" descr="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33375"/>
            <a:ext cx="78486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57892868_img_99fe478d1222361c5c01fe1ccaaff7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81359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/>
          </p:cNvSpPr>
          <p:nvPr>
            <p:ph type="body" idx="1"/>
          </p:nvPr>
        </p:nvSpPr>
        <p:spPr>
          <a:xfrm>
            <a:off x="457200" y="4724400"/>
            <a:ext cx="8218488" cy="14017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996600"/>
                </a:solidFill>
                <a:latin typeface="Georgia" pitchFamily="18" charset="0"/>
              </a:rPr>
              <a:t>На Руси обручальные кольца появились еще в дохристианские времена. По языческому обычаю в день свадьбы невесте вручали кольцо и ключ. Эти предметы "делали" девушку "хозяйкой дома".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rgbClr val="996600"/>
              </a:solidFill>
              <a:latin typeface="Georgia" pitchFamily="18" charset="0"/>
            </a:endParaRPr>
          </a:p>
        </p:txBody>
      </p:sp>
      <p:pic>
        <p:nvPicPr>
          <p:cNvPr id="13315" name="Рисунок 1" descr="u_Santiago_Porrero.jpg"/>
          <p:cNvPicPr>
            <a:picLocks noGrp="1" noChangeAspect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60350"/>
            <a:ext cx="6769100" cy="424815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751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Символы брака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Что означают?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знак, что жених и невеста готовы всё претерпеть ради сохранения семьи</a:t>
                      </a:r>
                    </a:p>
                    <a:p>
                      <a:endParaRPr lang="ru-RU" sz="2800" dirty="0">
                        <a:solidFill>
                          <a:srgbClr val="99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знак вечности и неразрывности </a:t>
                      </a:r>
                      <a:b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брачного союза</a:t>
                      </a:r>
                    </a:p>
                    <a:p>
                      <a:endParaRPr lang="ru-RU" sz="2800" dirty="0">
                        <a:solidFill>
                          <a:srgbClr val="99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7325" cy="1143000"/>
          </a:xfrm>
        </p:spPr>
        <p:txBody>
          <a:bodyPr/>
          <a:lstStyle/>
          <a:p>
            <a:pPr eaLnBrk="1" hangingPunct="1"/>
            <a:r>
              <a:rPr lang="ru-RU" b="1" smtClean="0"/>
              <a:t>венец  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35600" y="549275"/>
            <a:ext cx="1931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кольца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6329E-6 L -0.09011 0.346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0458E-6 L -0.45608 0.586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Светлана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425450"/>
            <a:ext cx="814705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5386387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996600"/>
                </a:solidFill>
                <a:latin typeface="Constantia" pitchFamily="18" charset="0"/>
              </a:rPr>
              <a:t>Почитай отца твоего и матерь твою, и благо тебе будет, и долголетен  ты будешь на земле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6600"/>
                </a:solidFill>
                <a:latin typeface="Georgia" pitchFamily="18" charset="0"/>
              </a:rPr>
              <a:t>Семья без детей, что цветок без запаха</a:t>
            </a:r>
            <a:r>
              <a:rPr lang="ru-RU" sz="4000" smtClean="0"/>
              <a:t> 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00200"/>
            <a:ext cx="7921625" cy="4924425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80645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78486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705643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50825" y="1311275"/>
            <a:ext cx="86963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000250" algn="l"/>
              </a:tabLst>
            </a:pPr>
            <a:r>
              <a:rPr lang="ru-RU" sz="2400" b="0">
                <a:solidFill>
                  <a:srgbClr val="996600"/>
                </a:solidFill>
                <a:latin typeface="Georgia" pitchFamily="18" charset="0"/>
              </a:rPr>
              <a:t>1) Ставь интересы других людей выше собственных. </a:t>
            </a:r>
          </a:p>
          <a:p>
            <a:pPr>
              <a:tabLst>
                <a:tab pos="2000250" algn="l"/>
              </a:tabLst>
            </a:pPr>
            <a:r>
              <a:rPr lang="ru-RU" sz="2400" b="0">
                <a:solidFill>
                  <a:srgbClr val="996600"/>
                </a:solidFill>
                <a:latin typeface="Georgia" pitchFamily="18" charset="0"/>
              </a:rPr>
              <a:t>2) Будь предан своей семье, избегай возможности её предать.</a:t>
            </a:r>
          </a:p>
          <a:p>
            <a:pPr>
              <a:tabLst>
                <a:tab pos="2000250" algn="l"/>
              </a:tabLst>
            </a:pPr>
            <a:r>
              <a:rPr lang="ru-RU" sz="2400" b="0">
                <a:solidFill>
                  <a:srgbClr val="996600"/>
                </a:solidFill>
                <a:latin typeface="Georgia" pitchFamily="18" charset="0"/>
              </a:rPr>
              <a:t>3) Уважая других людей, уважай себя.</a:t>
            </a:r>
          </a:p>
          <a:p>
            <a:pPr>
              <a:tabLst>
                <a:tab pos="2000250" algn="l"/>
              </a:tabLst>
            </a:pPr>
            <a:r>
              <a:rPr lang="ru-RU" sz="2400" b="0">
                <a:solidFill>
                  <a:srgbClr val="996600"/>
                </a:solidFill>
                <a:latin typeface="Georgia" pitchFamily="18" charset="0"/>
              </a:rPr>
              <a:t>4) Терпимо относись  к чужим точкам зрения.</a:t>
            </a:r>
          </a:p>
          <a:p>
            <a:pPr>
              <a:tabLst>
                <a:tab pos="2000250" algn="l"/>
              </a:tabLst>
            </a:pPr>
            <a:r>
              <a:rPr lang="ru-RU" sz="2400" b="0">
                <a:solidFill>
                  <a:srgbClr val="996600"/>
                </a:solidFill>
                <a:latin typeface="Georgia" pitchFamily="18" charset="0"/>
              </a:rPr>
              <a:t>5) Умей прощать и не будь обидчив.</a:t>
            </a:r>
          </a:p>
          <a:p>
            <a:pPr>
              <a:tabLst>
                <a:tab pos="2000250" algn="l"/>
              </a:tabLst>
            </a:pPr>
            <a:r>
              <a:rPr lang="ru-RU" sz="2400" b="0">
                <a:solidFill>
                  <a:srgbClr val="996600"/>
                </a:solidFill>
                <a:latin typeface="Georgia" pitchFamily="18" charset="0"/>
              </a:rPr>
              <a:t>6) Живи в согласии с самим собой и другими людьми.</a:t>
            </a:r>
          </a:p>
          <a:p>
            <a:pPr>
              <a:tabLst>
                <a:tab pos="2000250" algn="l"/>
              </a:tabLst>
            </a:pPr>
            <a:r>
              <a:rPr lang="ru-RU" sz="2400" b="0">
                <a:solidFill>
                  <a:srgbClr val="996600"/>
                </a:solidFill>
                <a:latin typeface="Georgia" pitchFamily="18" charset="0"/>
              </a:rPr>
              <a:t>7) Проявляй чуткость.</a:t>
            </a:r>
          </a:p>
          <a:p>
            <a:pPr>
              <a:tabLst>
                <a:tab pos="2000250" algn="l"/>
              </a:tabLst>
            </a:pPr>
            <a:r>
              <a:rPr lang="ru-RU" sz="2400" b="0">
                <a:solidFill>
                  <a:srgbClr val="996600"/>
                </a:solidFill>
                <a:latin typeface="Georgia" pitchFamily="18" charset="0"/>
              </a:rPr>
              <a:t>8) Будь свободен от лжи и обмана.</a:t>
            </a:r>
          </a:p>
          <a:p>
            <a:pPr>
              <a:tabLst>
                <a:tab pos="2000250" algn="l"/>
              </a:tabLst>
            </a:pPr>
            <a:r>
              <a:rPr lang="ru-RU" sz="2400" b="0">
                <a:solidFill>
                  <a:srgbClr val="996600"/>
                </a:solidFill>
                <a:latin typeface="Georgia" pitchFamily="18" charset="0"/>
              </a:rPr>
              <a:t>9) Стремись всё делать как можно лучше.</a:t>
            </a:r>
          </a:p>
          <a:p>
            <a:pPr>
              <a:tabLst>
                <a:tab pos="2000250" algn="l"/>
              </a:tabLst>
            </a:pPr>
            <a:r>
              <a:rPr lang="ru-RU" sz="2400" b="0">
                <a:solidFill>
                  <a:srgbClr val="996600"/>
                </a:solidFill>
                <a:latin typeface="Georgia" pitchFamily="18" charset="0"/>
              </a:rPr>
              <a:t>10) Воспринимай людей как равных себе.</a:t>
            </a:r>
          </a:p>
        </p:txBody>
      </p:sp>
      <p:sp>
        <p:nvSpPr>
          <p:cNvPr id="19459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6600"/>
                </a:solidFill>
                <a:latin typeface="Georgia" pitchFamily="18" charset="0"/>
              </a:rPr>
              <a:t>Правила жизни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996600"/>
                </a:solidFill>
                <a:latin typeface="Georgia" pitchFamily="18" charset="0"/>
              </a:rPr>
              <a:t>Домашнее задание </a:t>
            </a:r>
            <a:r>
              <a:rPr lang="ru-RU" sz="2400" i="1" smtClean="0">
                <a:solidFill>
                  <a:srgbClr val="996600"/>
                </a:solidFill>
                <a:latin typeface="Georgia" pitchFamily="18" charset="0"/>
              </a:rPr>
              <a:t>( по выбору)</a:t>
            </a:r>
          </a:p>
        </p:txBody>
      </p:sp>
      <p:sp>
        <p:nvSpPr>
          <p:cNvPr id="20483" name="Rectangle 32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600" smtClean="0">
                <a:solidFill>
                  <a:srgbClr val="996600"/>
                </a:solidFill>
                <a:latin typeface="Georgia" pitchFamily="18" charset="0"/>
              </a:rPr>
              <a:t>*Отгадайте кроссворд: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600" u="sng" smtClean="0">
                <a:solidFill>
                  <a:srgbClr val="996600"/>
                </a:solidFill>
                <a:latin typeface="Georgia" pitchFamily="18" charset="0"/>
              </a:rPr>
              <a:t>По вертикали</a:t>
            </a:r>
            <a:r>
              <a:rPr lang="ru-RU" sz="1600" smtClean="0">
                <a:solidFill>
                  <a:srgbClr val="996600"/>
                </a:solidFill>
                <a:latin typeface="Georgia" pitchFamily="18" charset="0"/>
              </a:rPr>
              <a:t>: 1. Имя, которое получила Феврония в монашестве. 2. Город, где жили и были прославлены святые Пётр и Феврония. </a:t>
            </a:r>
            <a:endParaRPr lang="ru-RU" sz="1600" u="sng" smtClean="0">
              <a:solidFill>
                <a:srgbClr val="996600"/>
              </a:solidFill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600" u="sng" smtClean="0">
                <a:solidFill>
                  <a:srgbClr val="996600"/>
                </a:solidFill>
                <a:latin typeface="Georgia" pitchFamily="18" charset="0"/>
              </a:rPr>
              <a:t>По горизонтали</a:t>
            </a:r>
            <a:r>
              <a:rPr lang="ru-RU" sz="1600" smtClean="0">
                <a:solidFill>
                  <a:srgbClr val="996600"/>
                </a:solidFill>
                <a:latin typeface="Georgia" pitchFamily="18" charset="0"/>
              </a:rPr>
              <a:t>: 3. Имя муромской  крестьянки, ставшей супругой князя и прославленной Церковью. 4. Имя князя, супруга  Февронии. 5. Имя, полученное князем Петром в монашестве.</a:t>
            </a:r>
          </a:p>
          <a:p>
            <a:pPr marL="0" indent="0" eaLnBrk="1" hangingPunct="1">
              <a:buFont typeface="Arial" charset="0"/>
              <a:buNone/>
            </a:pPr>
            <a:endParaRPr lang="ru-RU" sz="160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071813" y="3908425"/>
            <a:ext cx="3744912" cy="4413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716463" y="2924175"/>
            <a:ext cx="457200" cy="20177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 2</a:t>
            </a:r>
          </a:p>
        </p:txBody>
      </p:sp>
      <p:cxnSp>
        <p:nvCxnSpPr>
          <p:cNvPr id="20486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4356100" y="38608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87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3924300" y="38608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88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3492500" y="38608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89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4716463" y="3860800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90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4716463" y="4318000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91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5580063" y="38608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92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6011863" y="38608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93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6372225" y="38608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94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4716463" y="3573463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95" name="Прямая соединительная линия 27"/>
          <p:cNvCxnSpPr>
            <a:cxnSpLocks noChangeShapeType="1"/>
          </p:cNvCxnSpPr>
          <p:nvPr/>
        </p:nvCxnSpPr>
        <p:spPr bwMode="auto">
          <a:xfrm>
            <a:off x="4716463" y="3225800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96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4703763" y="4652963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6" name="Прямоугольник 25"/>
          <p:cNvSpPr/>
          <p:nvPr/>
        </p:nvSpPr>
        <p:spPr bwMode="auto">
          <a:xfrm>
            <a:off x="3924300" y="3573463"/>
            <a:ext cx="431800" cy="3168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cxnSp>
        <p:nvCxnSpPr>
          <p:cNvPr id="20498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3911600" y="3908425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99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3898900" y="4333875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00" name="Прямая соединительная линия 32"/>
          <p:cNvCxnSpPr>
            <a:cxnSpLocks noChangeShapeType="1"/>
          </p:cNvCxnSpPr>
          <p:nvPr/>
        </p:nvCxnSpPr>
        <p:spPr bwMode="auto">
          <a:xfrm>
            <a:off x="3911600" y="4652963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01" name="Прямая соединительная линия 33"/>
          <p:cNvCxnSpPr>
            <a:cxnSpLocks noChangeShapeType="1"/>
          </p:cNvCxnSpPr>
          <p:nvPr/>
        </p:nvCxnSpPr>
        <p:spPr bwMode="auto">
          <a:xfrm>
            <a:off x="3898900" y="4938713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02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3924300" y="5300663"/>
            <a:ext cx="444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03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3898900" y="5589588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04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3878263" y="5876925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05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3878263" y="6153150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06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3898900" y="6453188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5056" name="Прямоугольник 45055"/>
          <p:cNvSpPr/>
          <p:nvPr/>
        </p:nvSpPr>
        <p:spPr bwMode="auto">
          <a:xfrm>
            <a:off x="2349500" y="4652963"/>
            <a:ext cx="1562100" cy="285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2362200" y="5559425"/>
            <a:ext cx="1562100" cy="2873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cxnSp>
        <p:nvCxnSpPr>
          <p:cNvPr id="20509" name="Прямая соединительная линия 45057"/>
          <p:cNvCxnSpPr>
            <a:cxnSpLocks noChangeShapeType="1"/>
          </p:cNvCxnSpPr>
          <p:nvPr/>
        </p:nvCxnSpPr>
        <p:spPr bwMode="auto">
          <a:xfrm>
            <a:off x="3492500" y="4652963"/>
            <a:ext cx="0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10" name="Прямая соединительная линия 45"/>
          <p:cNvCxnSpPr>
            <a:cxnSpLocks noChangeShapeType="1"/>
          </p:cNvCxnSpPr>
          <p:nvPr/>
        </p:nvCxnSpPr>
        <p:spPr bwMode="auto">
          <a:xfrm>
            <a:off x="2771775" y="4652963"/>
            <a:ext cx="0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11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3128963" y="4652963"/>
            <a:ext cx="0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12" name="Прямая соединительная линия 47"/>
          <p:cNvCxnSpPr>
            <a:cxnSpLocks noChangeShapeType="1"/>
          </p:cNvCxnSpPr>
          <p:nvPr/>
        </p:nvCxnSpPr>
        <p:spPr bwMode="auto">
          <a:xfrm>
            <a:off x="3492500" y="5559425"/>
            <a:ext cx="0" cy="2873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13" name="Прямая соединительная линия 48"/>
          <p:cNvCxnSpPr>
            <a:cxnSpLocks noChangeShapeType="1"/>
          </p:cNvCxnSpPr>
          <p:nvPr/>
        </p:nvCxnSpPr>
        <p:spPr bwMode="auto">
          <a:xfrm>
            <a:off x="3143250" y="5559425"/>
            <a:ext cx="0" cy="2873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14" name="Прямая соединительная линия 49"/>
          <p:cNvCxnSpPr>
            <a:cxnSpLocks noChangeShapeType="1"/>
          </p:cNvCxnSpPr>
          <p:nvPr/>
        </p:nvCxnSpPr>
        <p:spPr bwMode="auto">
          <a:xfrm>
            <a:off x="2781300" y="5572125"/>
            <a:ext cx="0" cy="2873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5059" name="Прямоугольник 45058"/>
          <p:cNvSpPr/>
          <p:nvPr/>
        </p:nvSpPr>
        <p:spPr bwMode="auto">
          <a:xfrm>
            <a:off x="4368800" y="5589588"/>
            <a:ext cx="334963" cy="2873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96600"/>
                </a:solidFill>
                <a:latin typeface="Georgia" pitchFamily="18" charset="0"/>
              </a:rPr>
              <a:t>Домашнее задание </a:t>
            </a:r>
            <a:r>
              <a:rPr lang="ru-RU" sz="2800" i="1" smtClean="0">
                <a:solidFill>
                  <a:srgbClr val="996600"/>
                </a:solidFill>
                <a:latin typeface="Georgia" pitchFamily="18" charset="0"/>
              </a:rPr>
              <a:t>( по выбору)</a:t>
            </a:r>
          </a:p>
        </p:txBody>
      </p:sp>
      <p:sp>
        <p:nvSpPr>
          <p:cNvPr id="21507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pPr marL="533400" indent="-533400" eaLnBrk="1" hangingPunct="1">
              <a:buFont typeface="Arial" charset="0"/>
              <a:buNone/>
            </a:pPr>
            <a:r>
              <a:rPr lang="ru-RU" b="1" smtClean="0"/>
              <a:t>   </a:t>
            </a:r>
            <a:r>
              <a:rPr lang="ru-RU" b="1" smtClean="0">
                <a:solidFill>
                  <a:srgbClr val="996600"/>
                </a:solidFill>
              </a:rPr>
              <a:t>* </a:t>
            </a:r>
            <a:r>
              <a:rPr lang="ru-RU" b="1" i="1" smtClean="0">
                <a:solidFill>
                  <a:srgbClr val="996600"/>
                </a:solidFill>
                <a:latin typeface="Georgia" pitchFamily="18" charset="0"/>
              </a:rPr>
              <a:t>Напишите мини-сочинение на тему: «Традиции моей семьи».</a:t>
            </a:r>
          </a:p>
          <a:p>
            <a:pPr marL="533400" indent="-533400" eaLnBrk="1" hangingPunct="1">
              <a:buFont typeface="Arial" charset="0"/>
              <a:buNone/>
            </a:pPr>
            <a:endParaRPr lang="ru-RU" b="1" smtClean="0"/>
          </a:p>
        </p:txBody>
      </p:sp>
      <p:sp>
        <p:nvSpPr>
          <p:cNvPr id="21508" name="Rectangle 10"/>
          <p:cNvSpPr>
            <a:spLocks noGrp="1"/>
          </p:cNvSpPr>
          <p:nvPr>
            <p:ph type="body" sz="half" idx="2"/>
          </p:nvPr>
        </p:nvSpPr>
        <p:spPr>
          <a:xfrm>
            <a:off x="4643438" y="1268413"/>
            <a:ext cx="4038600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solidFill>
                  <a:srgbClr val="996600"/>
                </a:solidFill>
                <a:latin typeface="Georgia" pitchFamily="18" charset="0"/>
              </a:rPr>
              <a:t>*Составьте генеалогическое древо своей семьи</a:t>
            </a:r>
          </a:p>
        </p:txBody>
      </p:sp>
      <p:pic>
        <p:nvPicPr>
          <p:cNvPr id="21509" name="Рисунок 24" descr="древо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573463"/>
            <a:ext cx="27352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996600"/>
                </a:solidFill>
                <a:latin typeface="Arial" charset="0"/>
              </a:rPr>
              <a:t>Спасибо!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33845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996600"/>
                </a:solidFill>
                <a:latin typeface="Georgia" pitchFamily="18" charset="0"/>
              </a:rPr>
              <a:t>Христианская семья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91512" cy="5616575"/>
          </a:xfrm>
        </p:spPr>
        <p:txBody>
          <a:bodyPr/>
          <a:lstStyle/>
          <a:p>
            <a:pPr algn="l" eaLnBrk="1" hangingPunct="1"/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>                                      </a:t>
            </a:r>
            <a:r>
              <a:rPr lang="ru-RU" sz="2800" b="1" i="1" u="sng" smtClean="0">
                <a:solidFill>
                  <a:srgbClr val="996600"/>
                </a:solidFill>
                <a:latin typeface="Georgia" pitchFamily="18" charset="0"/>
              </a:rPr>
              <a:t>Синквейн</a:t>
            </a:r>
            <a:r>
              <a:rPr lang="ru-RU" sz="2800" b="1" u="sng" smtClean="0">
                <a:solidFill>
                  <a:srgbClr val="996600"/>
                </a:solidFill>
                <a:latin typeface="Georgia" pitchFamily="18" charset="0"/>
              </a:rPr>
              <a:t/>
            </a:r>
            <a:br>
              <a:rPr lang="ru-RU" sz="2800" b="1" u="sng" smtClean="0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000" b="1" u="sng" smtClean="0">
                <a:solidFill>
                  <a:srgbClr val="996600"/>
                </a:solidFill>
                <a:latin typeface="Georgia" pitchFamily="18" charset="0"/>
              </a:rPr>
              <a:t/>
            </a:r>
            <a:br>
              <a:rPr lang="ru-RU" sz="2000" b="1" u="sng" smtClean="0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>Название темы____________(</a:t>
            </a:r>
            <a:r>
              <a:rPr lang="ru-RU" sz="2000" b="1" i="1" smtClean="0">
                <a:solidFill>
                  <a:srgbClr val="996600"/>
                </a:solidFill>
                <a:latin typeface="Georgia" pitchFamily="18" charset="0"/>
              </a:rPr>
              <a:t>одно существительное</a:t>
            </a: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>)</a:t>
            </a:r>
            <a:b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/>
            </a:r>
            <a:b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>Описание_________________     (</a:t>
            </a:r>
            <a:r>
              <a:rPr lang="ru-RU" sz="2000" b="1" i="1" smtClean="0">
                <a:solidFill>
                  <a:srgbClr val="996600"/>
                </a:solidFill>
                <a:latin typeface="Georgia" pitchFamily="18" charset="0"/>
              </a:rPr>
              <a:t>два прилагательных)</a:t>
            </a: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/>
            </a:r>
            <a:b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/>
            </a:r>
            <a:b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>Действия _________________________(</a:t>
            </a:r>
            <a:r>
              <a:rPr lang="ru-RU" sz="2000" b="1" i="1" smtClean="0">
                <a:solidFill>
                  <a:srgbClr val="996600"/>
                </a:solidFill>
                <a:latin typeface="Georgia" pitchFamily="18" charset="0"/>
              </a:rPr>
              <a:t>три глагола)</a:t>
            </a: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/>
            </a:r>
            <a:b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/>
            </a:r>
            <a:b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>Моё отношение_____________________________(</a:t>
            </a:r>
            <a:r>
              <a:rPr lang="ru-RU" sz="2000" b="1" i="1" smtClean="0">
                <a:solidFill>
                  <a:srgbClr val="996600"/>
                </a:solidFill>
                <a:latin typeface="Georgia" pitchFamily="18" charset="0"/>
              </a:rPr>
              <a:t>фраза</a:t>
            </a: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>)</a:t>
            </a:r>
            <a:b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/>
            </a:r>
            <a:b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rgbClr val="996600"/>
                </a:solidFill>
                <a:latin typeface="Georgia" pitchFamily="18" charset="0"/>
              </a:rPr>
              <a:t>Чувство________________________________(слово)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39750" y="363538"/>
            <a:ext cx="7920038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u="sng">
                <a:solidFill>
                  <a:srgbClr val="996600"/>
                </a:solidFill>
                <a:latin typeface="Georgia" pitchFamily="18" charset="0"/>
              </a:rPr>
              <a:t>Работа с текстом.</a:t>
            </a:r>
          </a:p>
          <a:p>
            <a:pPr algn="ctr"/>
            <a:endParaRPr lang="ru-RU" sz="3200" u="sng">
              <a:solidFill>
                <a:srgbClr val="996600"/>
              </a:solidFill>
              <a:latin typeface="Georgia" pitchFamily="18" charset="0"/>
            </a:endParaRPr>
          </a:p>
          <a:p>
            <a:r>
              <a:rPr lang="ru-RU" sz="3200" i="1">
                <a:solidFill>
                  <a:srgbClr val="996600"/>
                </a:solidFill>
                <a:latin typeface="Georgia" pitchFamily="18" charset="0"/>
              </a:rPr>
              <a:t>1.  Прочитайте текст.</a:t>
            </a:r>
            <a:br>
              <a:rPr lang="ru-RU" sz="3200" i="1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3200" i="1">
                <a:solidFill>
                  <a:srgbClr val="996600"/>
                </a:solidFill>
                <a:latin typeface="Georgia" pitchFamily="18" charset="0"/>
              </a:rPr>
              <a:t>2. Что узнали из этой части?</a:t>
            </a:r>
            <a:br>
              <a:rPr lang="ru-RU" sz="3200" i="1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3200" i="1">
                <a:solidFill>
                  <a:srgbClr val="996600"/>
                </a:solidFill>
                <a:latin typeface="Georgia" pitchFamily="18" charset="0"/>
              </a:rPr>
              <a:t>3.  Какие слова считаете    главными? Объясните их.</a:t>
            </a:r>
            <a:br>
              <a:rPr lang="ru-RU" sz="3200" i="1"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3200" i="1">
                <a:solidFill>
                  <a:srgbClr val="996600"/>
                </a:solidFill>
                <a:latin typeface="Georgia" pitchFamily="18" charset="0"/>
              </a:rPr>
              <a:t>5. Задайте вопросы друг другу.</a:t>
            </a:r>
            <a:endParaRPr lang="ru-RU" sz="3200">
              <a:solidFill>
                <a:srgbClr val="996600"/>
              </a:solidFill>
              <a:latin typeface="Georgia" pitchFamily="18" charset="0"/>
            </a:endParaRPr>
          </a:p>
          <a:p>
            <a:r>
              <a:rPr lang="ru-RU" sz="3200" i="1">
                <a:solidFill>
                  <a:srgbClr val="996600"/>
                </a:solidFill>
                <a:latin typeface="Georgia" pitchFamily="18" charset="0"/>
              </a:rPr>
              <a:t>   О ком или о чем говорится в     тексте?</a:t>
            </a:r>
            <a:endParaRPr lang="ru-RU" sz="3200">
              <a:solidFill>
                <a:srgbClr val="996600"/>
              </a:solidFill>
              <a:latin typeface="Georgia" pitchFamily="18" charset="0"/>
            </a:endParaRPr>
          </a:p>
          <a:p>
            <a:r>
              <a:rPr lang="ru-RU" sz="3200" i="1">
                <a:solidFill>
                  <a:srgbClr val="996600"/>
                </a:solidFill>
                <a:latin typeface="Georgia" pitchFamily="18" charset="0"/>
              </a:rPr>
              <a:t> Что об этом говорится?</a:t>
            </a:r>
            <a:endParaRPr lang="ru-RU" sz="3200">
              <a:solidFill>
                <a:srgbClr val="996600"/>
              </a:solidFill>
              <a:latin typeface="Georgia" pitchFamily="18" charset="0"/>
            </a:endParaRPr>
          </a:p>
          <a:p>
            <a:r>
              <a:rPr lang="ru-RU" sz="3200" i="1">
                <a:solidFill>
                  <a:srgbClr val="996600"/>
                </a:solidFill>
                <a:latin typeface="Georgia" pitchFamily="18" charset="0"/>
              </a:rPr>
              <a:t> Выскажитесь по очереди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60039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792003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DSC02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8486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2" descr="ааа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6000750"/>
            <a:ext cx="5651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3" descr="1226511241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04813"/>
            <a:ext cx="7735887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слайда</Template>
  <TotalTime>265</TotalTime>
  <Words>312</Words>
  <Application>Microsoft Office PowerPoint</Application>
  <PresentationFormat>Экран (4:3)</PresentationFormat>
  <Paragraphs>49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Основы православной культуры  Учитель: Сергеева Людмила Геннадьевна</vt:lpstr>
      <vt:lpstr>Слайд 2</vt:lpstr>
      <vt:lpstr>Христианская семья</vt:lpstr>
      <vt:lpstr>                                      Синквейн  Название темы____________(одно существительное)  Описание_________________     (два прилагательных)  Действия _________________________(три глагола)  Моё отношение_____________________________(фраза)  Чувство________________________________(слово)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венец    </vt:lpstr>
      <vt:lpstr>Слайд 15</vt:lpstr>
      <vt:lpstr>Почитай отца твоего и матерь твою, и благо тебе будет, и долголетен  ты будешь на земле </vt:lpstr>
      <vt:lpstr>Семья без детей, что цветок без запаха </vt:lpstr>
      <vt:lpstr>Слайд 18</vt:lpstr>
      <vt:lpstr>Слайд 19</vt:lpstr>
      <vt:lpstr>Слайд 20</vt:lpstr>
      <vt:lpstr>Правила жизни</vt:lpstr>
      <vt:lpstr>Домашнее задание ( по выбору)</vt:lpstr>
      <vt:lpstr>Домашнее задание ( по выбору)</vt:lpstr>
      <vt:lpstr>Спасибо!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православной культуры</dc:title>
  <dc:creator>User</dc:creator>
  <cp:lastModifiedBy>Киця</cp:lastModifiedBy>
  <cp:revision>13</cp:revision>
  <dcterms:created xsi:type="dcterms:W3CDTF">2012-04-10T02:01:20Z</dcterms:created>
  <dcterms:modified xsi:type="dcterms:W3CDTF">2012-08-03T12:31:54Z</dcterms:modified>
</cp:coreProperties>
</file>