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9" r:id="rId24"/>
    <p:sldId id="281" r:id="rId25"/>
    <p:sldId id="282" r:id="rId26"/>
    <p:sldId id="283" r:id="rId27"/>
    <p:sldId id="284" r:id="rId28"/>
    <p:sldId id="285" r:id="rId29"/>
    <p:sldId id="277" r:id="rId30"/>
    <p:sldId id="28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96D1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58" autoAdjust="0"/>
  </p:normalViewPr>
  <p:slideViewPr>
    <p:cSldViewPr>
      <p:cViewPr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B7FE1A2-449B-41C4-AD10-372644FA3341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E3BD77C-F9B4-436F-85B0-475F9CC6E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EDFCA1-A21C-4485-9076-FC45FDA08AAD}" type="slidenum">
              <a:rPr lang="ru-RU" smtClean="0">
                <a:latin typeface="Arial" charset="0"/>
              </a:rPr>
              <a:pPr/>
              <a:t>23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E7BE-7A2E-4A67-931D-73FD9B314256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63AB5-0E97-410E-925E-FF7A42B47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68281-E879-4AF1-A292-992F6671B666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408AB-E3B2-4730-AA51-4E7F20D32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E494-6EEB-421A-A8D7-6CA79DABE7D4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CB80-168D-40A7-B0D9-13D9E3EF5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1576C-EF36-4408-8F71-ED09234ED9AE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D4B8-F46C-490B-99E0-188E0AF58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80C9-5703-4DD2-B5C8-E865356BD12C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CD9C5-8373-4399-92B9-8E3DFE0EE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78524-A1E9-4DA4-9ACF-DCBFB80286CA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194DE-13CC-437D-92D1-F8E58DACD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76E6-0FFC-4E0F-9C5A-FB2498125C2C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6FD81-9AD5-42E4-AE66-B0A70E498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DD641-1F62-4338-BFB3-267038EE8063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6E75-00D8-4835-B049-57D860495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A32BD-CC46-461D-8B02-62A5866D9F43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AD42-57A3-4591-A165-11580BBB5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3DF7-5ADB-4F6A-B579-7FBACDFE848A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4DEDC-AD1E-499B-A352-1089D8608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FFC1E-3AA7-4DB1-82E5-4980CF6A8A77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9E3F7-F214-431B-80D4-A6497D4D6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461138-F646-47F3-BFE3-01488466D38F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E015D3-32C2-443F-9AB8-CF557E091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3" r:id="rId2"/>
    <p:sldLayoutId id="2147483782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83" r:id="rId9"/>
    <p:sldLayoutId id="2147483779" r:id="rId10"/>
    <p:sldLayoutId id="21474837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2000264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92D050"/>
                </a:solidFill>
              </a:rPr>
              <a:t>ТЕАТР</a:t>
            </a:r>
            <a:r>
              <a:rPr lang="en-US" sz="6000" dirty="0" smtClean="0">
                <a:solidFill>
                  <a:srgbClr val="92D050"/>
                </a:solidFill>
              </a:rPr>
              <a:t> </a:t>
            </a:r>
            <a:r>
              <a:rPr lang="ru-RU" sz="6000" smtClean="0">
                <a:solidFill>
                  <a:srgbClr val="92D050"/>
                </a:solidFill>
              </a:rPr>
              <a:t>ДРЕВНЕЙ  </a:t>
            </a:r>
            <a:r>
              <a:rPr lang="ru-RU" sz="6000" dirty="0" smtClean="0">
                <a:solidFill>
                  <a:srgbClr val="92D050"/>
                </a:solidFill>
              </a:rPr>
              <a:t>ГРЕЦИИ</a:t>
            </a:r>
            <a:endParaRPr lang="ru-RU" sz="6000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Documents and Settings\user\Рабочий стол\электронный конспект\sfil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643188"/>
            <a:ext cx="55435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5001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Здание театра состояло из трёх частей:</a:t>
            </a:r>
            <a:endParaRPr lang="ru-RU" b="1" dirty="0"/>
          </a:p>
        </p:txBody>
      </p:sp>
      <p:pic>
        <p:nvPicPr>
          <p:cNvPr id="14339" name="Picture 2" descr="C:\Documents and Settings\user\Рабочий стол\электронный конспект\sfile_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1785938"/>
            <a:ext cx="6072187" cy="4700587"/>
          </a:xfrm>
          <a:noFill/>
        </p:spPr>
      </p:pic>
      <p:sp>
        <p:nvSpPr>
          <p:cNvPr id="5" name="Стрелка вправо 4"/>
          <p:cNvSpPr/>
          <p:nvPr/>
        </p:nvSpPr>
        <p:spPr>
          <a:xfrm>
            <a:off x="3429000" y="2143125"/>
            <a:ext cx="2143125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Места   для  зрителей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44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395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C00000"/>
                </a:solidFill>
              </a:rPr>
              <a:t>Театрон –</a:t>
            </a:r>
            <a:r>
              <a:rPr lang="ru-RU" sz="3600" smtClean="0">
                <a:solidFill>
                  <a:srgbClr val="C00000"/>
                </a:solidFill>
              </a:rPr>
              <a:t> </a:t>
            </a:r>
            <a:r>
              <a:rPr lang="ru-RU" sz="3600" smtClean="0"/>
              <a:t>это места для почётных  зрителей.</a:t>
            </a:r>
            <a:endParaRPr lang="ru-RU" sz="3600" b="1" smtClean="0"/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C00000"/>
                </a:solidFill>
              </a:rPr>
              <a:t>Орхестра –</a:t>
            </a:r>
            <a:r>
              <a:rPr lang="ru-RU" sz="3600" smtClean="0">
                <a:solidFill>
                  <a:srgbClr val="C00000"/>
                </a:solidFill>
              </a:rPr>
              <a:t> </a:t>
            </a:r>
            <a:r>
              <a:rPr lang="ru-RU" sz="3600" smtClean="0"/>
              <a:t>круглая или полукруглая </a:t>
            </a:r>
            <a:r>
              <a:rPr lang="ru-RU" sz="3600" b="1" i="1" u="sng" smtClean="0"/>
              <a:t>площадка, на которой  выступали актёры </a:t>
            </a:r>
            <a:r>
              <a:rPr lang="ru-RU" sz="3600" smtClean="0"/>
              <a:t>и хор.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smtClean="0">
                <a:solidFill>
                  <a:schemeClr val="tx2"/>
                </a:solidFill>
              </a:rPr>
              <a:t> </a:t>
            </a:r>
            <a:r>
              <a:rPr lang="ru-RU" sz="3600" b="1" smtClean="0">
                <a:solidFill>
                  <a:srgbClr val="C00000"/>
                </a:solidFill>
              </a:rPr>
              <a:t>Скене –</a:t>
            </a:r>
            <a:r>
              <a:rPr lang="ru-RU" sz="3600" smtClean="0">
                <a:solidFill>
                  <a:srgbClr val="C00000"/>
                </a:solidFill>
              </a:rPr>
              <a:t> </a:t>
            </a:r>
            <a:r>
              <a:rPr lang="ru-RU" sz="3600" b="1" i="1" u="sng" smtClean="0"/>
              <a:t>пристройка, примыкавшая к орхестре. </a:t>
            </a:r>
            <a:r>
              <a:rPr lang="ru-RU" sz="3600" smtClean="0"/>
              <a:t>К её стене прикрепляли  полотнища, изображавшие то вход во дворец, то берег  моря. Внутри скене хранились костюмы и маски актёров.</a:t>
            </a:r>
          </a:p>
          <a:p>
            <a:pPr eaLnBrk="1" hangingPunct="1"/>
            <a:endParaRPr lang="ru-RU" sz="32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429625" cy="2214562"/>
          </a:xfrm>
        </p:spPr>
        <p:txBody>
          <a:bodyPr/>
          <a:lstStyle/>
          <a:p>
            <a:pPr eaLnBrk="1" hangingPunct="1"/>
            <a:r>
              <a:rPr lang="ru-RU" sz="3600" b="1" smtClean="0"/>
              <a:t>Буква на билете означала  сектор,  а мест не было, можно было занять любое </a:t>
            </a:r>
            <a:br>
              <a:rPr lang="ru-RU" sz="3600" b="1" smtClean="0"/>
            </a:br>
            <a:r>
              <a:rPr lang="ru-RU" sz="3600" b="1" smtClean="0"/>
              <a:t>место , начиная со второго ряда.</a:t>
            </a:r>
          </a:p>
        </p:txBody>
      </p:sp>
      <p:pic>
        <p:nvPicPr>
          <p:cNvPr id="16387" name="Содержимое 3" descr="4a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2571750"/>
            <a:ext cx="7500937" cy="33575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4906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chemeClr val="accent2"/>
                </a:solidFill>
              </a:rPr>
              <a:t/>
            </a:r>
            <a:br>
              <a:rPr lang="ru-RU" sz="5400" b="1" dirty="0" smtClean="0">
                <a:solidFill>
                  <a:schemeClr val="accent2"/>
                </a:solidFill>
              </a:rPr>
            </a:br>
            <a:r>
              <a:rPr lang="ru-RU" sz="5400" b="1" dirty="0" smtClean="0">
                <a:solidFill>
                  <a:schemeClr val="accent2"/>
                </a:solidFill>
              </a:rPr>
              <a:t/>
            </a:r>
            <a:br>
              <a:rPr lang="ru-RU" sz="5400" b="1" dirty="0" smtClean="0">
                <a:solidFill>
                  <a:schemeClr val="accent2"/>
                </a:solidFill>
              </a:rPr>
            </a:br>
            <a:r>
              <a:rPr lang="ru-RU" sz="5400" b="1" dirty="0" smtClean="0">
                <a:solidFill>
                  <a:schemeClr val="accent2"/>
                </a:solidFill>
              </a:rPr>
              <a:t/>
            </a:r>
            <a:br>
              <a:rPr lang="ru-RU" sz="5400" b="1" dirty="0" smtClean="0">
                <a:solidFill>
                  <a:schemeClr val="accent2"/>
                </a:solidFill>
              </a:rPr>
            </a:br>
            <a:r>
              <a:rPr lang="ru-RU" sz="3600" b="1" dirty="0" err="1" smtClean="0">
                <a:solidFill>
                  <a:srgbClr val="C00000"/>
                </a:solidFill>
              </a:rPr>
              <a:t>Феорикон</a:t>
            </a:r>
            <a:r>
              <a:rPr lang="ru-RU" sz="3600" b="1" dirty="0" smtClean="0">
                <a:solidFill>
                  <a:srgbClr val="C00000"/>
                </a:solidFill>
              </a:rPr>
              <a:t>   - 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«ЗРЕЛИЩНЫЕ      ДЕНЬГИ»</a:t>
            </a:r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428750"/>
            <a:ext cx="8472487" cy="48958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ru-RU" sz="2800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sz="2800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sz="2800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Их раздавали бедным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гражданам  для посещения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театральных зрелищ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FFFF"/>
                </a:solidFill>
              </a:rPr>
              <a:t>             «зрелищные</a:t>
            </a:r>
            <a:endParaRPr lang="ru-RU" sz="2800" dirty="0" smtClean="0">
              <a:solidFill>
                <a:srgbClr val="FFFFFF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/>
          </a:p>
        </p:txBody>
      </p:sp>
      <p:pic>
        <p:nvPicPr>
          <p:cNvPr id="17412" name="Picture 8" descr="Рисунок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714500"/>
            <a:ext cx="34448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652463"/>
          </a:xfrm>
        </p:spPr>
        <p:txBody>
          <a:bodyPr/>
          <a:lstStyle/>
          <a:p>
            <a:pPr eaLnBrk="1" hangingPunct="1"/>
            <a:r>
              <a:rPr lang="ru-RU" sz="4400" b="1" smtClean="0"/>
              <a:t>Актёрами были только мужчины</a:t>
            </a:r>
          </a:p>
        </p:txBody>
      </p:sp>
      <p:pic>
        <p:nvPicPr>
          <p:cNvPr id="18435" name="Picture 3" descr="C:\Documents and Settings\user\Рабочий стол\бинарка\Картинки театра\актёры\133r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1928813"/>
            <a:ext cx="16668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Documents and Settings\user\Рабочий стол\электронный конспект\sfile_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2286000"/>
            <a:ext cx="1666875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9" descr="2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857500"/>
            <a:ext cx="36433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543925" cy="46101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800" b="1" smtClean="0">
                <a:solidFill>
                  <a:srgbClr val="C00000"/>
                </a:solidFill>
              </a:rPr>
              <a:t>Котурны –</a:t>
            </a:r>
            <a:r>
              <a:rPr lang="ru-RU" sz="4800" b="1" smtClean="0">
                <a:solidFill>
                  <a:schemeClr val="tx2"/>
                </a:solidFill>
              </a:rPr>
              <a:t>это  специальная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smtClean="0">
                <a:solidFill>
                  <a:schemeClr val="tx2"/>
                </a:solidFill>
              </a:rPr>
              <a:t>                   деревянная обувь </a:t>
            </a:r>
          </a:p>
          <a:p>
            <a:pPr algn="ctr" eaLnBrk="1" hangingPunct="1"/>
            <a:endParaRPr lang="ru-R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МАСКИ    ДЛЯ     АКТЁРОВ</a:t>
            </a:r>
          </a:p>
        </p:txBody>
      </p:sp>
      <p:pic>
        <p:nvPicPr>
          <p:cNvPr id="20483" name="Picture 2" descr="C:\Documents and Settings\user\Рабочий стол\электронный конспект\sfile_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2643188"/>
            <a:ext cx="4046537" cy="3087687"/>
          </a:xfrm>
          <a:noFill/>
        </p:spPr>
      </p:pic>
      <p:pic>
        <p:nvPicPr>
          <p:cNvPr id="20484" name="Picture 7" descr="Рисунок6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4857750" y="2214563"/>
            <a:ext cx="3343275" cy="3852862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60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313"/>
          <a:ext cx="8229600" cy="6357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8842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Вопросы  для  сравнения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Древнегреческий   театр</a:t>
                      </a:r>
                      <a:endParaRPr lang="ru-RU" sz="1800" dirty="0"/>
                    </a:p>
                  </a:txBody>
                  <a:tcPr/>
                </a:tc>
              </a:tr>
              <a:tr h="78842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Где   происходят   представления ?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</a:t>
                      </a:r>
                      <a:r>
                        <a:rPr lang="ru-RU" sz="2400" b="1" dirty="0" smtClean="0"/>
                        <a:t>Под   открытым   небом</a:t>
                      </a:r>
                      <a:endParaRPr lang="ru-RU" sz="2400" b="1" dirty="0"/>
                    </a:p>
                  </a:txBody>
                  <a:tcPr/>
                </a:tc>
              </a:tr>
              <a:tr h="838955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Как часто  происходят</a:t>
                      </a:r>
                      <a:r>
                        <a:rPr lang="ru-RU" sz="2000" b="1" baseline="0" dirty="0" smtClean="0"/>
                        <a:t>  представления?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один  раз в год , три дня подряд</a:t>
                      </a:r>
                      <a:endParaRPr lang="ru-RU" sz="2000" b="1" dirty="0"/>
                    </a:p>
                  </a:txBody>
                  <a:tcPr/>
                </a:tc>
              </a:tr>
              <a:tr h="78842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Сколько представлений давалось в</a:t>
                      </a:r>
                      <a:r>
                        <a:rPr lang="ru-RU" sz="1800" b="1" baseline="0" dirty="0" smtClean="0"/>
                        <a:t> один день </a:t>
                      </a:r>
                      <a:r>
                        <a:rPr lang="ru-RU" sz="1800" baseline="0" dirty="0" smtClean="0"/>
                        <a:t>?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smtClean="0"/>
                        <a:t>            всего по 5  в день </a:t>
                      </a:r>
                      <a:endParaRPr lang="ru-RU" sz="2000" b="1" dirty="0"/>
                    </a:p>
                  </a:txBody>
                  <a:tcPr/>
                </a:tc>
              </a:tr>
              <a:tr h="78842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Участники   представлений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Актёры, только мужчины </a:t>
                      </a:r>
                      <a:endParaRPr lang="ru-RU" sz="2000" b="1" dirty="0"/>
                    </a:p>
                  </a:txBody>
                  <a:tcPr/>
                </a:tc>
              </a:tr>
              <a:tr h="78842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Жанры     пьес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Трагедии   и комедии</a:t>
                      </a:r>
                      <a:endParaRPr lang="ru-RU" sz="2000" b="1" dirty="0"/>
                    </a:p>
                  </a:txBody>
                  <a:tcPr/>
                </a:tc>
              </a:tr>
              <a:tr h="78842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Как    награждают    актёров ?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Козёл, корзина с инжиром  и амфора с  вином, аплодисменты</a:t>
                      </a:r>
                      <a:endParaRPr lang="ru-RU" sz="1800" b="1" dirty="0"/>
                    </a:p>
                  </a:txBody>
                  <a:tcPr/>
                </a:tc>
              </a:tr>
              <a:tr h="78842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Занавес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Не   было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43438" y="1125538"/>
            <a:ext cx="4000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916113"/>
            <a:ext cx="40005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2714625"/>
            <a:ext cx="3929062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4143375"/>
            <a:ext cx="3929062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3429000"/>
            <a:ext cx="3929062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5000625"/>
            <a:ext cx="3929062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5929313"/>
            <a:ext cx="392906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238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800" b="1" smtClean="0">
                <a:solidFill>
                  <a:srgbClr val="C00000"/>
                </a:solidFill>
              </a:rPr>
              <a:t>Пьеса – </a:t>
            </a:r>
            <a:r>
              <a:rPr lang="ru-RU" sz="4800" b="1" smtClean="0">
                <a:solidFill>
                  <a:schemeClr val="tx2"/>
                </a:solidFill>
              </a:rPr>
              <a:t>литературное произведение, предназначенное для постановки на сцене.</a:t>
            </a:r>
          </a:p>
          <a:p>
            <a:pPr eaLnBrk="1" hangingPunct="1"/>
            <a:endParaRPr lang="ru-RU" sz="4800" b="1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5715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Пьеса</a:t>
            </a:r>
            <a:r>
              <a:rPr lang="ru-RU" b="1" smtClean="0"/>
              <a:t> состоит из: 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395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chemeClr val="tx2"/>
                </a:solidFill>
              </a:rPr>
              <a:t>Структура пьесы включает в себя текст действующих лиц (диалоги и монологи) и функциональные авторские ремарки (примечания, содержащие обозначение места действия, особенностей интерьера, внешности персонажей, их манеры поведения и т.д.). Как правило, пьеса предваряется списком действующих лиц, иногда – с указанием их возраста, профессии, титулов, родственных связей и т.п. </a:t>
            </a:r>
          </a:p>
          <a:p>
            <a:pPr eaLnBrk="1" hangingPunct="1">
              <a:lnSpc>
                <a:spcPct val="90000"/>
              </a:lnSpc>
            </a:pPr>
            <a:endParaRPr lang="ru-RU" sz="24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chemeClr val="tx2"/>
                </a:solidFill>
              </a:rPr>
              <a:t>Отдельная законченная смысловая часть пьесы называется актом или действием, которое может включать в себя более мелкие составляющие – явления, эпизоды, картины.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96D1A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ТЕАТР</a:t>
            </a:r>
            <a:r>
              <a:rPr lang="ru-RU" sz="4000" dirty="0" smtClean="0">
                <a:solidFill>
                  <a:schemeClr val="accent2"/>
                </a:solidFill>
              </a:rPr>
              <a:t> -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tx2"/>
                </a:solidFill>
              </a:rPr>
              <a:t>(греч. </a:t>
            </a:r>
            <a:r>
              <a:rPr lang="ru-RU" sz="4000" dirty="0" err="1" smtClean="0">
                <a:solidFill>
                  <a:schemeClr val="tx2"/>
                </a:solidFill>
              </a:rPr>
              <a:t>θέατρον </a:t>
            </a:r>
            <a:r>
              <a:rPr lang="ru-RU" sz="4000" dirty="0" smtClean="0">
                <a:solidFill>
                  <a:schemeClr val="tx2"/>
                </a:solidFill>
              </a:rPr>
              <a:t>—место для зрелищ) </a:t>
            </a:r>
            <a:r>
              <a:rPr lang="ru-RU" sz="4000" u="sng" dirty="0" smtClean="0">
                <a:solidFill>
                  <a:schemeClr val="tx2"/>
                </a:solidFill>
              </a:rPr>
              <a:t>— </a:t>
            </a:r>
            <a:r>
              <a:rPr lang="ru-RU" sz="4000" b="1" i="1" u="sng" dirty="0" smtClean="0">
                <a:solidFill>
                  <a:srgbClr val="096D1A"/>
                </a:solidFill>
              </a:rPr>
              <a:t>одно из направлений искусства, </a:t>
            </a:r>
            <a:r>
              <a:rPr lang="ru-RU" sz="4000" dirty="0" smtClean="0">
                <a:solidFill>
                  <a:schemeClr val="tx2"/>
                </a:solidFill>
              </a:rPr>
              <a:t>в котором чувства, мысли и эмоции автора передаются зрителю посредством действий группы актёров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472488" cy="4389437"/>
          </a:xfrm>
        </p:spPr>
        <p:txBody>
          <a:bodyPr/>
          <a:lstStyle/>
          <a:p>
            <a:pPr marL="273050" lvl="1" indent="-273050" eaLnBrk="1" hangingPunct="1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4400" b="1" smtClean="0">
                <a:solidFill>
                  <a:srgbClr val="C00000"/>
                </a:solidFill>
              </a:rPr>
              <a:t>Жанр </a:t>
            </a:r>
            <a:r>
              <a:rPr lang="ru-RU" sz="4400" b="1" smtClean="0">
                <a:solidFill>
                  <a:schemeClr val="tx2"/>
                </a:solidFill>
              </a:rPr>
              <a:t>-  вид художественного    </a:t>
            </a:r>
          </a:p>
          <a:p>
            <a:pPr marL="273050" lvl="1" indent="-273050" eaLnBrk="1" hangingPunct="1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4400" b="1" smtClean="0">
                <a:solidFill>
                  <a:schemeClr val="tx2"/>
                </a:solidFill>
              </a:rPr>
              <a:t>                произведения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60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1102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2000" b="1" smtClean="0">
              <a:solidFill>
                <a:srgbClr val="C0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000" b="1" smtClean="0">
              <a:solidFill>
                <a:srgbClr val="C0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КОМЕДИЯ </a:t>
            </a:r>
            <a:r>
              <a:rPr lang="ru-RU" sz="2000" b="1" smtClean="0">
                <a:solidFill>
                  <a:schemeClr val="accent2"/>
                </a:solidFill>
              </a:rPr>
              <a:t>- </a:t>
            </a:r>
            <a:r>
              <a:rPr lang="ru-RU" sz="2000" b="1" smtClean="0">
                <a:solidFill>
                  <a:schemeClr val="tx2"/>
                </a:solidFill>
              </a:rPr>
              <a:t>( от греч. </a:t>
            </a:r>
            <a:r>
              <a:rPr lang="en-US" sz="2000" b="1" smtClean="0">
                <a:solidFill>
                  <a:schemeClr val="tx2"/>
                </a:solidFill>
              </a:rPr>
              <a:t>komos –</a:t>
            </a:r>
            <a:r>
              <a:rPr lang="ru-RU" sz="2000" b="1" smtClean="0">
                <a:solidFill>
                  <a:schemeClr val="tx2"/>
                </a:solidFill>
              </a:rPr>
              <a:t> весёлая толпа и </a:t>
            </a:r>
            <a:r>
              <a:rPr lang="en-US" sz="2000" b="1" smtClean="0">
                <a:solidFill>
                  <a:schemeClr val="tx2"/>
                </a:solidFill>
              </a:rPr>
              <a:t>oide –</a:t>
            </a:r>
            <a:r>
              <a:rPr lang="ru-RU" sz="2000" b="1" smtClean="0">
                <a:solidFill>
                  <a:schemeClr val="tx2"/>
                </a:solidFill>
              </a:rPr>
              <a:t>песнь) </a:t>
            </a:r>
            <a:r>
              <a:rPr lang="ru-RU" sz="2000" b="1" i="1" u="sng" smtClean="0">
                <a:solidFill>
                  <a:srgbClr val="096D1A"/>
                </a:solidFill>
              </a:rPr>
              <a:t>произведение,  </a:t>
            </a:r>
            <a:r>
              <a:rPr lang="ru-RU" sz="2000" b="1" smtClean="0">
                <a:solidFill>
                  <a:schemeClr val="tx2"/>
                </a:solidFill>
              </a:rPr>
              <a:t>изображающее  такие жизненные положения и  характеры, </a:t>
            </a:r>
            <a:r>
              <a:rPr lang="ru-RU" sz="2000" b="1" i="1" u="sng" smtClean="0">
                <a:solidFill>
                  <a:srgbClr val="096D1A"/>
                </a:solidFill>
              </a:rPr>
              <a:t>которые вызывают смех. </a:t>
            </a:r>
            <a:r>
              <a:rPr lang="ru-RU" sz="2000" b="1" smtClean="0">
                <a:solidFill>
                  <a:schemeClr val="tx2"/>
                </a:solidFill>
              </a:rPr>
              <a:t>В комедии  - действующими  лицами являлись обычные  люди, современники  автора и зрителей .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b="1" smtClean="0">
              <a:solidFill>
                <a:schemeClr val="tx2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ТРАГЕДИЯ-</a:t>
            </a:r>
            <a:r>
              <a:rPr lang="ru-RU" sz="2000" b="1" smtClean="0">
                <a:solidFill>
                  <a:schemeClr val="tx2"/>
                </a:solidFill>
              </a:rPr>
              <a:t>(от греч.</a:t>
            </a:r>
            <a:r>
              <a:rPr lang="en-US" sz="2000" b="1" smtClean="0">
                <a:solidFill>
                  <a:schemeClr val="tx2"/>
                </a:solidFill>
              </a:rPr>
              <a:t>tragos –</a:t>
            </a:r>
            <a:r>
              <a:rPr lang="ru-RU" sz="2000" b="1" smtClean="0">
                <a:solidFill>
                  <a:schemeClr val="tx2"/>
                </a:solidFill>
              </a:rPr>
              <a:t> козёл и </a:t>
            </a:r>
            <a:r>
              <a:rPr lang="en-US" sz="2000" b="1" smtClean="0">
                <a:solidFill>
                  <a:schemeClr val="tx2"/>
                </a:solidFill>
              </a:rPr>
              <a:t> oide </a:t>
            </a:r>
            <a:r>
              <a:rPr lang="ru-RU" sz="2000" b="1" smtClean="0">
                <a:solidFill>
                  <a:schemeClr val="tx2"/>
                </a:solidFill>
              </a:rPr>
              <a:t>– песнь - буквально «козлиная песнь») </a:t>
            </a:r>
            <a:r>
              <a:rPr lang="ru-RU" sz="2000" b="1" i="1" u="sng" smtClean="0">
                <a:solidFill>
                  <a:srgbClr val="096D1A"/>
                </a:solidFill>
              </a:rPr>
              <a:t>произведение, изображающее борьбу, </a:t>
            </a:r>
            <a:r>
              <a:rPr lang="ru-RU" sz="2000" b="1" smtClean="0">
                <a:solidFill>
                  <a:schemeClr val="tx2"/>
                </a:solidFill>
              </a:rPr>
              <a:t>личную или общественную катастрофу, </a:t>
            </a:r>
            <a:r>
              <a:rPr lang="ru-RU" sz="2000" b="1" i="1" u="sng" smtClean="0">
                <a:solidFill>
                  <a:srgbClr val="096D1A"/>
                </a:solidFill>
              </a:rPr>
              <a:t>обычно  оканчивающуюся    гибелью героя. </a:t>
            </a:r>
            <a:r>
              <a:rPr lang="ru-RU" sz="2000" b="1" smtClean="0">
                <a:solidFill>
                  <a:schemeClr val="tx2"/>
                </a:solidFill>
              </a:rPr>
              <a:t>В трагедии    действовали герои мифов, боги   и герои.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b="1" smtClean="0">
              <a:solidFill>
                <a:schemeClr val="tx2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ДРАМА - </a:t>
            </a:r>
            <a:r>
              <a:rPr lang="ru-RU" sz="2000" b="1" i="1" u="sng" smtClean="0">
                <a:solidFill>
                  <a:srgbClr val="096D1A"/>
                </a:solidFill>
              </a:rPr>
              <a:t>это пьеса  с острым конфликтом, </a:t>
            </a:r>
            <a:r>
              <a:rPr lang="ru-RU" sz="2000" b="1" smtClean="0">
                <a:solidFill>
                  <a:schemeClr val="tx2"/>
                </a:solidFill>
              </a:rPr>
              <a:t>который,  в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2"/>
                </a:solidFill>
              </a:rPr>
              <a:t>                  отличие  от трагического, не столь возвышен   и   разрешим.  </a:t>
            </a:r>
            <a:r>
              <a:rPr lang="ru-RU" sz="2000" b="1" i="1" u="sng" smtClean="0">
                <a:solidFill>
                  <a:srgbClr val="096D1A"/>
                </a:solidFill>
              </a:rPr>
              <a:t>Соединяет в себе    трагическое и  комическое.</a:t>
            </a:r>
          </a:p>
          <a:p>
            <a:pPr eaLnBrk="1" hangingPunct="1">
              <a:spcBef>
                <a:spcPct val="50000"/>
              </a:spcBef>
            </a:pPr>
            <a:endParaRPr lang="ru-RU" sz="2000" b="1" smtClean="0">
              <a:solidFill>
                <a:schemeClr val="accent2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0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501063" cy="785812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ВОСПОЛНИ  ПОТЕРЯННУЮ  ИНФОРМАЦИЮ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ru-RU" sz="2200" smtClean="0"/>
              <a:t> </a:t>
            </a: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– я  пьеса;                     2 -  я  пьеса </a:t>
            </a:r>
          </a:p>
          <a:p>
            <a:pPr eaLnBrk="1" hangingPunct="1"/>
            <a:endParaRPr lang="ru-RU" sz="2400" smtClean="0">
              <a:solidFill>
                <a:schemeClr val="hlink"/>
              </a:solidFill>
            </a:endParaRPr>
          </a:p>
          <a:p>
            <a:pPr eaLnBrk="1" hangingPunct="1"/>
            <a:r>
              <a:rPr lang="ru-RU" sz="2400" smtClean="0"/>
              <a:t>ЖАНР  ДРАМАТИЧЕСКОГО ПРОИЗВЕДЕНИЯ –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НАЗВАНИЕ –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ДЕЙСТВУЮЩИЕ ЛИЦА -</a:t>
            </a:r>
            <a:endParaRPr lang="ru-R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0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4" descr="Фото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5" y="714375"/>
            <a:ext cx="7656513" cy="582930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24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24475"/>
          </a:xfrm>
        </p:spPr>
        <p:txBody>
          <a:bodyPr/>
          <a:lstStyle/>
          <a:p>
            <a:pPr lvl="1" algn="ctr" eaLnBrk="1" hangingPunct="1">
              <a:buFont typeface="Wingdings" pitchFamily="2" charset="2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я  пьеса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>
              <a:solidFill>
                <a:schemeClr val="hlink"/>
              </a:solidFill>
            </a:endParaRPr>
          </a:p>
          <a:p>
            <a:pPr eaLnBrk="1" hangingPunct="1"/>
            <a:r>
              <a:rPr lang="ru-RU" sz="2400" smtClean="0"/>
              <a:t>ЖАНР  ДРАМАТИЧЕСКОГО ПРОИЗВЕДЕНИЯ –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C00000"/>
                </a:solidFill>
              </a:rPr>
              <a:t>                                ТРАГЕДИЯ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НАЗВАНИЕ – </a:t>
            </a:r>
            <a:r>
              <a:rPr lang="ru-RU" sz="2400" b="1" smtClean="0">
                <a:solidFill>
                  <a:srgbClr val="C00000"/>
                </a:solidFill>
              </a:rPr>
              <a:t>«АНТИГОНА»</a:t>
            </a:r>
            <a:endParaRPr lang="ru-RU" sz="2400" smtClean="0">
              <a:solidFill>
                <a:srgbClr val="C00000"/>
              </a:solidFill>
            </a:endParaRP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ДЕЙСТВУЮЩИЕ    ЛИЦА – </a:t>
            </a:r>
            <a:r>
              <a:rPr lang="ru-RU" sz="2400" b="1" smtClean="0">
                <a:solidFill>
                  <a:srgbClr val="C00000"/>
                </a:solidFill>
              </a:rPr>
              <a:t>Антигона , Исмена, Креонт, Прорицатель, Ведущий, Стражник, Гемон</a:t>
            </a:r>
            <a:endParaRPr lang="ru-RU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24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24475"/>
          </a:xfrm>
        </p:spPr>
        <p:txBody>
          <a:bodyPr/>
          <a:lstStyle/>
          <a:p>
            <a:pPr lvl="1" algn="ctr" eaLnBrk="1" hangingPunct="1">
              <a:buFont typeface="Wingdings" pitchFamily="2" charset="2"/>
              <a:buNone/>
            </a:pPr>
            <a:r>
              <a:rPr lang="ru-RU" sz="2200" smtClean="0"/>
              <a:t> </a:t>
            </a:r>
            <a:r>
              <a:rPr lang="ru-RU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я  пьеса</a:t>
            </a:r>
          </a:p>
          <a:p>
            <a:pPr eaLnBrk="1" hangingPunct="1"/>
            <a:endParaRPr lang="ru-RU" sz="2400" smtClean="0">
              <a:solidFill>
                <a:schemeClr val="hlink"/>
              </a:solidFill>
            </a:endParaRPr>
          </a:p>
          <a:p>
            <a:pPr eaLnBrk="1" hangingPunct="1"/>
            <a:r>
              <a:rPr lang="ru-RU" sz="2400" smtClean="0"/>
              <a:t>ЖАНР  ДРАМАТИЧЕСКОГО ПРОИЗВЕДЕНИЯ –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C00000"/>
                </a:solidFill>
              </a:rPr>
              <a:t>                                 КОМЕДИЯ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НАЗВАНИЕ – </a:t>
            </a:r>
            <a:r>
              <a:rPr lang="ru-RU" sz="2400" b="1" smtClean="0">
                <a:solidFill>
                  <a:srgbClr val="C00000"/>
                </a:solidFill>
              </a:rPr>
              <a:t>« ЛЯГУШКИ »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ДЕЙСТВУЮЩИЕ ЛИЦА </a:t>
            </a:r>
            <a:r>
              <a:rPr lang="ru-RU" sz="2400" b="1" smtClean="0"/>
              <a:t>– </a:t>
            </a:r>
            <a:r>
              <a:rPr lang="ru-RU" sz="2400" b="1" smtClean="0">
                <a:solidFill>
                  <a:srgbClr val="C00000"/>
                </a:solidFill>
              </a:rPr>
              <a:t>Эсхил, Еврипид, Дионис,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C00000"/>
                </a:solidFill>
              </a:rPr>
              <a:t>                                                       хор</a:t>
            </a:r>
            <a:endParaRPr lang="ru-RU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/>
              <a:t>Очень часто древнегреческие авторы брали сюжеты для своих  пьес  из  мифов .</a:t>
            </a:r>
          </a:p>
        </p:txBody>
      </p:sp>
      <p:pic>
        <p:nvPicPr>
          <p:cNvPr id="30723" name="Picture 3" descr="C:\Documents and Settings\user\Рабочий стол\электронный конспект\sfile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2000250"/>
            <a:ext cx="2714625" cy="4371975"/>
          </a:xfrm>
          <a:noFill/>
        </p:spPr>
      </p:pic>
      <p:pic>
        <p:nvPicPr>
          <p:cNvPr id="30724" name="Picture 4" descr="C:\Documents and Settings\user\Рабочий стол\электронный конспект\sfile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071688"/>
            <a:ext cx="3179763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42938" y="6357938"/>
            <a:ext cx="32861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Мельпомена – муза трагедии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875" y="6286500"/>
            <a:ext cx="34290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/>
              <a:t>Талия – муза комедии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14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285750"/>
          <a:ext cx="8329611" cy="6286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537"/>
                <a:gridCol w="2776537"/>
                <a:gridCol w="2776537"/>
              </a:tblGrid>
              <a:tr h="50209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Вопросы для сравнения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Древнегреческий театр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Современный    театр</a:t>
                      </a:r>
                      <a:endParaRPr lang="ru-RU" sz="1800" dirty="0"/>
                    </a:p>
                  </a:txBody>
                  <a:tcPr/>
                </a:tc>
              </a:tr>
              <a:tr h="8666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Где происходят представления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 открытым </a:t>
                      </a:r>
                      <a:r>
                        <a:rPr lang="ru-RU" sz="1600" baseline="0" dirty="0" smtClean="0"/>
                        <a:t>  небом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в специальном закрытом здании</a:t>
                      </a:r>
                      <a:endParaRPr lang="ru-RU" sz="1800" dirty="0"/>
                    </a:p>
                  </a:txBody>
                  <a:tcPr/>
                </a:tc>
              </a:tr>
              <a:tr h="78409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Как часто происходят представления 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Один</a:t>
                      </a:r>
                      <a:r>
                        <a:rPr lang="ru-RU" sz="1600" baseline="0" dirty="0" smtClean="0"/>
                        <a:t> раз в год, три дня подряд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Постоянно (регулярно)</a:t>
                      </a:r>
                      <a:endParaRPr lang="ru-RU" sz="1800" dirty="0"/>
                    </a:p>
                  </a:txBody>
                  <a:tcPr/>
                </a:tc>
              </a:tr>
              <a:tr h="78409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Сколько представлений</a:t>
                      </a:r>
                      <a:r>
                        <a:rPr lang="ru-RU" sz="1600" baseline="0" dirty="0" smtClean="0"/>
                        <a:t> давалось в один день?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</a:t>
                      </a:r>
                      <a:r>
                        <a:rPr lang="ru-RU" sz="1600" baseline="0" dirty="0" smtClean="0"/>
                        <a:t> по пять в день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1-2 спектакля 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/>
                    </a:p>
                  </a:txBody>
                  <a:tcPr/>
                </a:tc>
              </a:tr>
              <a:tr h="8666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Участники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sz="1600" dirty="0" smtClean="0"/>
                        <a:t>представлений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Актёры, только мужчины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Актёры, мужчины</a:t>
                      </a:r>
                      <a:r>
                        <a:rPr lang="ru-RU" sz="1800" baseline="0" dirty="0" smtClean="0"/>
                        <a:t> и женщины</a:t>
                      </a:r>
                      <a:endParaRPr lang="ru-RU" sz="1800" dirty="0"/>
                    </a:p>
                  </a:txBody>
                  <a:tcPr/>
                </a:tc>
              </a:tr>
              <a:tr h="8666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Жанры  пьес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трагедии и комедии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Трагедии , комедии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драмы</a:t>
                      </a:r>
                      <a:endParaRPr lang="ru-RU" sz="1800" dirty="0"/>
                    </a:p>
                  </a:txBody>
                  <a:tcPr/>
                </a:tc>
              </a:tr>
              <a:tr h="111423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Как награждают актёров?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Козёл, корзина с</a:t>
                      </a:r>
                      <a:r>
                        <a:rPr lang="ru-RU" sz="1600" baseline="0" dirty="0" smtClean="0"/>
                        <a:t> инжиром  и амфора с вином, аплодисменты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Аплодисменты, цветы, театральные   премии</a:t>
                      </a:r>
                      <a:endParaRPr lang="ru-RU" sz="1800" dirty="0"/>
                    </a:p>
                  </a:txBody>
                  <a:tcPr/>
                </a:tc>
              </a:tr>
              <a:tr h="50209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Занавес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есть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00750" y="857250"/>
            <a:ext cx="264318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00750" y="1714500"/>
            <a:ext cx="264318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00750" y="2571750"/>
            <a:ext cx="2643188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00750" y="3357563"/>
            <a:ext cx="264318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00750" y="4214813"/>
            <a:ext cx="264318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00750" y="5072063"/>
            <a:ext cx="2714625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00750" y="6143625"/>
            <a:ext cx="2643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5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C00000"/>
                </a:solidFill>
              </a:rPr>
              <a:t>        </a:t>
            </a:r>
            <a:r>
              <a:rPr lang="ru-RU" sz="3200" smtClean="0">
                <a:solidFill>
                  <a:srgbClr val="C00000"/>
                </a:solidFill>
              </a:rPr>
              <a:t>ВОПРОСЫ ДЛЯ ТЕСТА: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214313" y="642938"/>
            <a:ext cx="8572500" cy="5857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rgbClr val="C00000"/>
                </a:solidFill>
              </a:rPr>
              <a:t>1. </a:t>
            </a:r>
            <a:r>
              <a:rPr lang="ru-RU" sz="2400" smtClean="0"/>
              <a:t>Комедия – </a:t>
            </a:r>
            <a:r>
              <a:rPr lang="ru-RU" sz="2400" smtClean="0">
                <a:solidFill>
                  <a:schemeClr val="tx2"/>
                </a:solidFill>
              </a:rPr>
              <a:t>это произведение,  изображающее такие жизненные положения и характеры, которые вызывают смех.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rgbClr val="C00000"/>
                </a:solidFill>
              </a:rPr>
              <a:t>2. </a:t>
            </a:r>
            <a:r>
              <a:rPr lang="ru-RU" sz="2400" smtClean="0"/>
              <a:t>Трагедия – </a:t>
            </a:r>
            <a:r>
              <a:rPr lang="ru-RU" sz="2400" smtClean="0">
                <a:solidFill>
                  <a:schemeClr val="tx2"/>
                </a:solidFill>
              </a:rPr>
              <a:t>это произведение, изображающее борьбу, личную или общественную катастрофу, обычно оканчивающуюся гибелью героя.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rgbClr val="C00000"/>
                </a:solidFill>
              </a:rPr>
              <a:t>3. </a:t>
            </a:r>
            <a:r>
              <a:rPr lang="ru-RU" sz="2400" smtClean="0"/>
              <a:t>Пьеса –</a:t>
            </a:r>
            <a:r>
              <a:rPr lang="ru-RU" sz="2400" smtClean="0">
                <a:solidFill>
                  <a:schemeClr val="tx2"/>
                </a:solidFill>
              </a:rPr>
              <a:t>комедийное произведение.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rgbClr val="C00000"/>
                </a:solidFill>
              </a:rPr>
              <a:t>4.</a:t>
            </a:r>
            <a:r>
              <a:rPr lang="ru-RU" sz="2400" smtClean="0">
                <a:solidFill>
                  <a:schemeClr val="tx2"/>
                </a:solidFill>
              </a:rPr>
              <a:t> </a:t>
            </a:r>
            <a:r>
              <a:rPr lang="ru-RU" sz="2400" smtClean="0"/>
              <a:t>ДРАМА - </a:t>
            </a:r>
            <a:r>
              <a:rPr lang="ru-RU" sz="2400" smtClean="0">
                <a:solidFill>
                  <a:schemeClr val="tx2"/>
                </a:solidFill>
              </a:rPr>
              <a:t>(от греч. </a:t>
            </a:r>
            <a:r>
              <a:rPr lang="en-US" sz="2400" smtClean="0">
                <a:solidFill>
                  <a:schemeClr val="tx2"/>
                </a:solidFill>
              </a:rPr>
              <a:t>drama – </a:t>
            </a:r>
            <a:r>
              <a:rPr lang="ru-RU" sz="2400" smtClean="0">
                <a:solidFill>
                  <a:schemeClr val="tx2"/>
                </a:solidFill>
              </a:rPr>
              <a:t>действие) - это пьеса</a:t>
            </a:r>
            <a:r>
              <a:rPr lang="ru-RU" sz="2400" b="1" smtClean="0">
                <a:solidFill>
                  <a:schemeClr val="tx2"/>
                </a:solidFill>
              </a:rPr>
              <a:t> </a:t>
            </a:r>
            <a:r>
              <a:rPr lang="ru-RU" sz="2400" smtClean="0">
                <a:solidFill>
                  <a:schemeClr val="tx2"/>
                </a:solidFill>
              </a:rPr>
              <a:t>с острым конфликтом, который, в отличие от трагического, не столь возвышен и разрешим. Соединяет в себе трагическое и комическое.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rgbClr val="C00000"/>
                </a:solidFill>
              </a:rPr>
              <a:t>5.</a:t>
            </a:r>
            <a:r>
              <a:rPr lang="ru-RU" sz="2400" smtClean="0">
                <a:solidFill>
                  <a:schemeClr val="tx2"/>
                </a:solidFill>
              </a:rPr>
              <a:t> </a:t>
            </a:r>
            <a:r>
              <a:rPr lang="ru-RU" sz="2400" smtClean="0"/>
              <a:t>Драматическое произведение </a:t>
            </a:r>
            <a:r>
              <a:rPr lang="ru-RU" sz="2400" smtClean="0">
                <a:solidFill>
                  <a:schemeClr val="tx2"/>
                </a:solidFill>
              </a:rPr>
              <a:t>состоит из реплик, монологов, диалогов, ремарок, актов или действий, которые могут включать в себя более мелкие составляющие – явления, эпизоды, картины.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rgbClr val="C00000"/>
                </a:solidFill>
              </a:rPr>
              <a:t>6.</a:t>
            </a:r>
            <a:r>
              <a:rPr lang="ru-RU" sz="2400" smtClean="0"/>
              <a:t> Софокл </a:t>
            </a:r>
            <a:r>
              <a:rPr lang="ru-RU" sz="2400" smtClean="0">
                <a:solidFill>
                  <a:schemeClr val="tx2"/>
                </a:solidFill>
              </a:rPr>
              <a:t>– афинский драматург.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rgbClr val="C00000"/>
                </a:solidFill>
              </a:rPr>
              <a:t>7. </a:t>
            </a:r>
            <a:r>
              <a:rPr lang="ru-RU" sz="2400" smtClean="0"/>
              <a:t>Аристофан </a:t>
            </a:r>
            <a:r>
              <a:rPr lang="ru-RU" sz="2400" smtClean="0">
                <a:solidFill>
                  <a:schemeClr val="tx2"/>
                </a:solidFill>
              </a:rPr>
              <a:t>– древнегреческий комедиограф.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rgbClr val="C00000"/>
                </a:solidFill>
              </a:rPr>
              <a:t>8. </a:t>
            </a:r>
            <a:r>
              <a:rPr lang="ru-RU" sz="2400" smtClean="0"/>
              <a:t>Пьеса </a:t>
            </a:r>
            <a:r>
              <a:rPr lang="ru-RU" sz="2400" smtClean="0">
                <a:solidFill>
                  <a:schemeClr val="tx2"/>
                </a:solidFill>
              </a:rPr>
              <a:t> состоит только из диалогов.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rgbClr val="C00000"/>
                </a:solidFill>
              </a:rPr>
              <a:t>9. </a:t>
            </a:r>
            <a:r>
              <a:rPr lang="ru-RU" sz="2400" smtClean="0"/>
              <a:t>Дифирамбы </a:t>
            </a:r>
            <a:r>
              <a:rPr lang="ru-RU" sz="2400" smtClean="0">
                <a:solidFill>
                  <a:schemeClr val="tx2"/>
                </a:solidFill>
              </a:rPr>
              <a:t>- хвалебные песни.</a:t>
            </a:r>
            <a:endParaRPr lang="ru-RU" sz="2400" smtClean="0"/>
          </a:p>
        </p:txBody>
      </p:sp>
      <p:pic>
        <p:nvPicPr>
          <p:cNvPr id="32772" name="Picture 5" descr="j0299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0"/>
            <a:ext cx="3571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0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110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b="1" smtClean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ДА           2.ДА      3.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 eaLnBrk="1" hangingPunct="1">
              <a:lnSpc>
                <a:spcPct val="80000"/>
              </a:lnSpc>
            </a:pPr>
            <a:endParaRPr lang="ru-RU" sz="40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ru-RU" sz="40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4.ДА           5.ДА        6.ДА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40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40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7.ДА            8.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9.ДА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/>
              <a:t>Театр возник в Древней Греции более 2500 лет назад в честь Великих Дионисий</a:t>
            </a:r>
          </a:p>
        </p:txBody>
      </p:sp>
      <p:pic>
        <p:nvPicPr>
          <p:cNvPr id="7171" name="Picture 2" descr="C:\Documents and Settings\user\Рабочий стол\бинарка\Картинки театра\Дионис\Dion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33700" y="1935163"/>
            <a:ext cx="3276600" cy="4389437"/>
          </a:xfrm>
          <a:noFill/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2714625" y="6396038"/>
            <a:ext cx="385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Constantia" pitchFamily="18" charset="0"/>
              </a:rPr>
              <a:t>Бог    Дионис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algn="ctr"/>
            <a:r>
              <a:rPr lang="ru-RU" b="1" smtClean="0"/>
              <a:t>ДОМАШНЕЕ     ЗАДАНИЕ :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     На основе  любых сюжетов из истории Древней Греции  написать пьесу (комедию или трагедию) и красиво оформить. </a:t>
            </a:r>
          </a:p>
          <a:p>
            <a:pPr algn="ctr">
              <a:buFont typeface="Wingdings 2" pitchFamily="18" charset="2"/>
              <a:buNone/>
            </a:pPr>
            <a:r>
              <a:rPr lang="ru-RU" sz="4000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 10  марта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786188" y="0"/>
            <a:ext cx="2214562" cy="42862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Сатир – спутник Диониса</a:t>
            </a:r>
          </a:p>
        </p:txBody>
      </p:sp>
      <p:pic>
        <p:nvPicPr>
          <p:cNvPr id="8195" name="Picture 2" descr="C:\Documents and Settings\user\Рабочий стол\бинарка\Картинки театра\Дионис\sati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3550" y="2143125"/>
            <a:ext cx="6226175" cy="4357688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428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400" b="1" dirty="0" smtClean="0">
                <a:solidFill>
                  <a:schemeClr val="accent2"/>
                </a:solidFill>
              </a:rPr>
              <a:t>Дифирамбы-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tx2"/>
                </a:solidFill>
              </a:rPr>
              <a:t>хвалебные песни</a:t>
            </a:r>
            <a:r>
              <a:rPr lang="ru-RU" sz="4400" b="1" dirty="0" smtClean="0">
                <a:solidFill>
                  <a:schemeClr val="tx2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400" b="1" dirty="0" smtClean="0">
              <a:solidFill>
                <a:schemeClr val="tx2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400" b="1" dirty="0" smtClean="0">
                <a:solidFill>
                  <a:schemeClr val="accent2"/>
                </a:solidFill>
              </a:rPr>
              <a:t>Корифей –</a:t>
            </a:r>
            <a:r>
              <a:rPr lang="ru-RU" sz="4400" dirty="0" smtClean="0"/>
              <a:t> </a:t>
            </a:r>
            <a:r>
              <a:rPr lang="ru-RU" sz="4400" b="1" i="1" u="sng" dirty="0" smtClean="0">
                <a:solidFill>
                  <a:srgbClr val="096D1A"/>
                </a:solidFill>
              </a:rPr>
              <a:t>предводитель сатиров</a:t>
            </a:r>
            <a:r>
              <a:rPr lang="ru-RU" sz="4400" b="1" u="sng" dirty="0" smtClean="0">
                <a:solidFill>
                  <a:schemeClr val="tx2"/>
                </a:solidFill>
              </a:rPr>
              <a:t>,</a:t>
            </a:r>
            <a:r>
              <a:rPr lang="ru-RU" sz="4400" u="sng" dirty="0" smtClean="0">
                <a:solidFill>
                  <a:schemeClr val="tx2"/>
                </a:solidFill>
              </a:rPr>
              <a:t> </a:t>
            </a:r>
            <a:r>
              <a:rPr lang="ru-RU" sz="4400" dirty="0" smtClean="0">
                <a:solidFill>
                  <a:schemeClr val="tx2"/>
                </a:solidFill>
              </a:rPr>
              <a:t>позже и главного в хоре называли корифей.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928687"/>
          </a:xfrm>
        </p:spPr>
        <p:txBody>
          <a:bodyPr/>
          <a:lstStyle/>
          <a:p>
            <a:pPr algn="ctr" eaLnBrk="1" hangingPunct="1"/>
            <a:r>
              <a:rPr lang="ru-RU" smtClean="0"/>
              <a:t>ДЕНЬ   РОЖДЕНИЯ   ТЕАТРА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Правитель   </a:t>
            </a:r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Писистрат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установил трёхдневные  театральные представления   в праздник  Дионисий 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 марта 534 года до н.э.</a:t>
            </a:r>
            <a:endParaRPr lang="ru-RU" sz="4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71500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Слушая рассказ – заполняй таблицу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42938"/>
          <a:ext cx="8229600" cy="585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182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Вопросы  для сравнения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Древнегреческий  театр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Современный  театр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2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Где  происходят представления</a:t>
                      </a:r>
                      <a:r>
                        <a:rPr lang="ru-RU" sz="1800" baseline="0" dirty="0" smtClean="0"/>
                        <a:t> ?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2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Как часто происходят представления?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2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Сколько представлений даётся</a:t>
                      </a:r>
                      <a:r>
                        <a:rPr lang="ru-RU" sz="1800" baseline="0" dirty="0" smtClean="0"/>
                        <a:t> в один день?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2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Участники представлений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8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Жанры  пьес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2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Как награждают  актёров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8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Занавес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301037" cy="16430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Каждый полис имел свой театр.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Он строился у подножия холма  под открытым   небом.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2291" name="Picture 2" descr="C:\Documents and Settings\user\Рабочий стол\бинарка\Картинки театра\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4138" y="1935163"/>
            <a:ext cx="6435725" cy="4389437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562100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В первом ряду сидели почётные гости: жрецы Диониса, стратеги, олимпионики.</a:t>
            </a:r>
          </a:p>
        </p:txBody>
      </p:sp>
      <p:pic>
        <p:nvPicPr>
          <p:cNvPr id="13315" name="Picture 2" descr="C:\Documents and Settings\user\Рабочий стол\электронный конспект\sfile_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9850" y="1935163"/>
            <a:ext cx="6464300" cy="4389437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469</TotalTime>
  <Words>926</Words>
  <Application>Microsoft Office PowerPoint</Application>
  <PresentationFormat>Экран (4:3)</PresentationFormat>
  <Paragraphs>148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ТЕАТР ДРЕВНЕЙ  ГРЕЦИИ</vt:lpstr>
      <vt:lpstr>Слайд 2</vt:lpstr>
      <vt:lpstr>Театр возник в Древней Греции более 2500 лет назад в честь Великих Дионисий</vt:lpstr>
      <vt:lpstr>Сатир – спутник Диониса</vt:lpstr>
      <vt:lpstr>Слайд 5</vt:lpstr>
      <vt:lpstr>ДЕНЬ   РОЖДЕНИЯ   ТЕАТРА</vt:lpstr>
      <vt:lpstr>Слушая рассказ – заполняй таблицу</vt:lpstr>
      <vt:lpstr>Каждый полис имел свой театр. Он строился у подножия холма  под открытым   небом.</vt:lpstr>
      <vt:lpstr>В первом ряду сидели почётные гости: жрецы Диониса, стратеги, олимпионики.</vt:lpstr>
      <vt:lpstr>Здание театра состояло из трёх частей:</vt:lpstr>
      <vt:lpstr>Слайд 11</vt:lpstr>
      <vt:lpstr>Буква на билете означала  сектор,  а мест не было, можно было занять любое  место , начиная со второго ряда.</vt:lpstr>
      <vt:lpstr>   Феорикон   -  «ЗРЕЛИЩНЫЕ      ДЕНЬГИ» </vt:lpstr>
      <vt:lpstr>Актёрами были только мужчины</vt:lpstr>
      <vt:lpstr>Слайд 15</vt:lpstr>
      <vt:lpstr>МАСКИ    ДЛЯ     АКТЁРОВ</vt:lpstr>
      <vt:lpstr>Слайд 17</vt:lpstr>
      <vt:lpstr>Слайд 18</vt:lpstr>
      <vt:lpstr>Пьеса состоит из: </vt:lpstr>
      <vt:lpstr>Слайд 20</vt:lpstr>
      <vt:lpstr>Слайд 21</vt:lpstr>
      <vt:lpstr> ВОСПОЛНИ  ПОТЕРЯННУЮ  ИНФОРМАЦИЮ</vt:lpstr>
      <vt:lpstr>Слайд 23</vt:lpstr>
      <vt:lpstr>Слайд 24</vt:lpstr>
      <vt:lpstr>Слайд 25</vt:lpstr>
      <vt:lpstr>Очень часто древнегреческие авторы брали сюжеты для своих  пьес  из  мифов .</vt:lpstr>
      <vt:lpstr>Слайд 27</vt:lpstr>
      <vt:lpstr>        ВОПРОСЫ ДЛЯ ТЕСТА:</vt:lpstr>
      <vt:lpstr>Слайд 29</vt:lpstr>
      <vt:lpstr>ДОМАШНЕЕ     ЗАДАНИЕ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     ДРЕВНЕЙ  ГРЕЦИИ</dc:title>
  <cp:lastModifiedBy>Киця</cp:lastModifiedBy>
  <cp:revision>49</cp:revision>
  <dcterms:modified xsi:type="dcterms:W3CDTF">2012-08-03T12:36:48Z</dcterms:modified>
</cp:coreProperties>
</file>