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72" r:id="rId5"/>
    <p:sldId id="260" r:id="rId6"/>
    <p:sldId id="262" r:id="rId7"/>
    <p:sldId id="270" r:id="rId8"/>
    <p:sldId id="264" r:id="rId9"/>
    <p:sldId id="288" r:id="rId10"/>
    <p:sldId id="287" r:id="rId11"/>
    <p:sldId id="273" r:id="rId12"/>
    <p:sldId id="289" r:id="rId13"/>
    <p:sldId id="271" r:id="rId14"/>
    <p:sldId id="290" r:id="rId15"/>
    <p:sldId id="275" r:id="rId16"/>
    <p:sldId id="278" r:id="rId17"/>
    <p:sldId id="279" r:id="rId18"/>
    <p:sldId id="283" r:id="rId19"/>
    <p:sldId id="266" r:id="rId20"/>
    <p:sldId id="267" r:id="rId21"/>
    <p:sldId id="286" r:id="rId22"/>
    <p:sldId id="268" r:id="rId23"/>
    <p:sldId id="285" r:id="rId24"/>
    <p:sldId id="291" r:id="rId25"/>
    <p:sldId id="259"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21604"/>
    <a:srgbClr val="00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731" autoAdjust="0"/>
  </p:normalViewPr>
  <p:slideViewPr>
    <p:cSldViewPr>
      <p:cViewPr varScale="1">
        <p:scale>
          <a:sx n="58" d="100"/>
          <a:sy n="58"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166A1-F2E2-48E9-9CAF-06C5609AC354}" type="datetimeFigureOut">
              <a:rPr lang="ru-RU" smtClean="0"/>
              <a:pPr/>
              <a:t>09.06.2010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892A2-806D-491A-9DB5-029608CAAD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23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9892A2-806D-491A-9DB5-029608CAAD71}"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6/9/2010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6/9/2010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6/9/2010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6/9/2010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6/9/2010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адедушка сюрреализма"/>
          <p:cNvPicPr>
            <a:picLocks noChangeAspect="1" noChangeArrowheads="1"/>
          </p:cNvPicPr>
          <p:nvPr/>
        </p:nvPicPr>
        <p:blipFill>
          <a:blip r:embed="rId3"/>
          <a:srcRect/>
          <a:stretch>
            <a:fillRect/>
          </a:stretch>
        </p:blipFill>
        <p:spPr bwMode="auto">
          <a:xfrm>
            <a:off x="533400" y="914400"/>
            <a:ext cx="8305800" cy="5647944"/>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228600" y="0"/>
            <a:ext cx="8686800" cy="1600438"/>
          </a:xfrm>
          <a:prstGeom prst="rect">
            <a:avLst/>
          </a:prstGeom>
          <a:noFill/>
        </p:spPr>
        <p:txBody>
          <a:bodyPr wrap="square" lIns="91440" tIns="45720" rIns="91440" bIns="45720">
            <a:spAutoFit/>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Джузеппе  </a:t>
            </a:r>
            <a:r>
              <a:rPr lang="ru-RU"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Арчимбольдо</a:t>
            </a: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  </a:t>
            </a:r>
            <a:b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br>
            <a:endParaRPr lang="ru-RU"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609600" y="6477000"/>
            <a:ext cx="3387594" cy="400110"/>
          </a:xfrm>
          <a:prstGeom prst="rect">
            <a:avLst/>
          </a:prstGeom>
          <a:noFill/>
        </p:spPr>
        <p:txBody>
          <a:bodyPr wrap="none" rtlCol="0">
            <a:spAutoFit/>
          </a:bodyPr>
          <a:lstStyle/>
          <a:p>
            <a:r>
              <a:rPr lang="ru-RU" sz="2000" b="1" dirty="0" smtClean="0"/>
              <a:t>Постовалова Г.М. г.Ноябрьск</a:t>
            </a:r>
            <a:endParaRPr lang="ru-RU" sz="2000"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685800"/>
            <a:ext cx="5334000" cy="5943600"/>
          </a:xfrm>
        </p:spPr>
        <p:txBody>
          <a:bodyPr>
            <a:normAutofit fontScale="77500" lnSpcReduction="20000"/>
          </a:bodyPr>
          <a:lstStyle/>
          <a:p>
            <a:pPr algn="just">
              <a:buNone/>
            </a:pPr>
            <a:r>
              <a:rPr lang="ru-RU" sz="4400" dirty="0" smtClean="0"/>
              <a:t>   </a:t>
            </a:r>
            <a:r>
              <a:rPr lang="ru-RU" sz="3100" b="1" dirty="0" smtClean="0">
                <a:solidFill>
                  <a:srgbClr val="421604"/>
                </a:solidFill>
              </a:rPr>
              <a:t>Изобретательные </a:t>
            </a:r>
            <a:r>
              <a:rPr lang="ru-RU" sz="3100" b="1" dirty="0" err="1" smtClean="0">
                <a:solidFill>
                  <a:srgbClr val="421604"/>
                </a:solidFill>
              </a:rPr>
              <a:t>импровизирован-ные</a:t>
            </a:r>
            <a:r>
              <a:rPr lang="ru-RU" sz="3100" b="1" dirty="0" smtClean="0">
                <a:solidFill>
                  <a:srgbClr val="421604"/>
                </a:solidFill>
              </a:rPr>
              <a:t> композиции из фруктов, цветов, вещей и животных складываются в причудливые </a:t>
            </a:r>
            <a:r>
              <a:rPr lang="ru-RU" sz="3100" b="1" dirty="0" err="1" smtClean="0">
                <a:solidFill>
                  <a:srgbClr val="421604"/>
                </a:solidFill>
              </a:rPr>
              <a:t>полуфигуры</a:t>
            </a:r>
            <a:r>
              <a:rPr lang="ru-RU" sz="3100" b="1" dirty="0" smtClean="0">
                <a:solidFill>
                  <a:srgbClr val="421604"/>
                </a:solidFill>
              </a:rPr>
              <a:t>. Например, </a:t>
            </a:r>
            <a:r>
              <a:rPr lang="ru-RU" sz="3100" b="1" dirty="0" smtClean="0">
                <a:solidFill>
                  <a:srgbClr val="C00000"/>
                </a:solidFill>
              </a:rPr>
              <a:t>«Огонь»</a:t>
            </a:r>
            <a:r>
              <a:rPr lang="ru-RU" sz="3100" b="1" dirty="0" smtClean="0">
                <a:solidFill>
                  <a:srgbClr val="421604"/>
                </a:solidFill>
              </a:rPr>
              <a:t>, он же Марс,  т.е. победитель – одна из аллегорий на императора, - украшен орденом Золотого Руна (родового знака принадлежности к австрийскому дому). Плоды здесь сочетаются с пушками, что напоминает о венгерских войнах Габсбургов. Марс жарко сверкает, голова   его   охвачена  сиянием, все   цветовое   решение   картины – огонь и золото.</a:t>
            </a:r>
            <a:br>
              <a:rPr lang="ru-RU" sz="3100" b="1" dirty="0" smtClean="0">
                <a:solidFill>
                  <a:srgbClr val="421604"/>
                </a:solidFill>
              </a:rPr>
            </a:br>
            <a:r>
              <a:rPr lang="ru-RU" sz="2600" b="1" dirty="0" smtClean="0">
                <a:solidFill>
                  <a:srgbClr val="421604"/>
                </a:solidFill>
              </a:rPr>
              <a:t/>
            </a:r>
            <a:br>
              <a:rPr lang="ru-RU" sz="2600" b="1" dirty="0" smtClean="0">
                <a:solidFill>
                  <a:srgbClr val="421604"/>
                </a:solidFill>
              </a:rPr>
            </a:br>
            <a:endParaRPr lang="ru-RU" sz="4800" b="1" dirty="0">
              <a:solidFill>
                <a:srgbClr val="421604"/>
              </a:solidFill>
            </a:endParaRPr>
          </a:p>
        </p:txBody>
      </p:sp>
      <p:pic>
        <p:nvPicPr>
          <p:cNvPr id="4" name="Picture 2" descr="Увеличить"/>
          <p:cNvPicPr>
            <a:picLocks noChangeAspect="1" noChangeArrowheads="1"/>
          </p:cNvPicPr>
          <p:nvPr/>
        </p:nvPicPr>
        <p:blipFill>
          <a:blip r:embed="rId2" cstate="email"/>
          <a:srcRect/>
          <a:stretch>
            <a:fillRect/>
          </a:stretch>
        </p:blipFill>
        <p:spPr bwMode="auto">
          <a:xfrm>
            <a:off x="6019800" y="1219200"/>
            <a:ext cx="2875359" cy="3810000"/>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04800"/>
            <a:ext cx="8686800" cy="5821363"/>
          </a:xfrm>
        </p:spPr>
        <p:txBody>
          <a:bodyPr>
            <a:normAutofit/>
          </a:bodyPr>
          <a:lstStyle/>
          <a:p>
            <a:pPr algn="just">
              <a:buNone/>
            </a:pPr>
            <a:r>
              <a:rPr lang="ru-RU" dirty="0" smtClean="0"/>
              <a:t>       </a:t>
            </a:r>
            <a:r>
              <a:rPr lang="ru-RU" sz="2400" b="1" dirty="0" smtClean="0">
                <a:solidFill>
                  <a:srgbClr val="421604"/>
                </a:solidFill>
              </a:rPr>
              <a:t>Джузеппе </a:t>
            </a:r>
            <a:r>
              <a:rPr lang="ru-RU" sz="2400" b="1" dirty="0" err="1" smtClean="0">
                <a:solidFill>
                  <a:srgbClr val="421604"/>
                </a:solidFill>
              </a:rPr>
              <a:t>Арчимбольдо</a:t>
            </a:r>
            <a:r>
              <a:rPr lang="ru-RU" sz="2400" b="1" dirty="0" smtClean="0">
                <a:solidFill>
                  <a:srgbClr val="421604"/>
                </a:solidFill>
              </a:rPr>
              <a:t>, автор удивительных зрительных каламбуров, был придворным художником при императорах </a:t>
            </a:r>
            <a:r>
              <a:rPr lang="ru-RU" sz="2400" b="1" dirty="0" err="1" smtClean="0">
                <a:solidFill>
                  <a:srgbClr val="421604"/>
                </a:solidFill>
              </a:rPr>
              <a:t>габсбургской</a:t>
            </a:r>
            <a:r>
              <a:rPr lang="ru-RU" sz="2400" b="1" dirty="0" smtClean="0">
                <a:solidFill>
                  <a:srgbClr val="421604"/>
                </a:solidFill>
              </a:rPr>
              <a:t> династии во второй половине XVI века. Как и многие мастера своего времени, совмещал разные, как художественные, так и инженерные профессии, что идеально соответствовало вкусам тогдашнего пражского двора, страстно увлеченного (в особенности в лице Рудольфа II) не только искусством, но и натурфилософией, в ту пору неразрывно слитой с алхимией и астрологией. </a:t>
            </a:r>
            <a:endParaRPr lang="ru-RU" sz="2400" b="1" dirty="0">
              <a:solidFill>
                <a:srgbClr val="421604"/>
              </a:solidFill>
            </a:endParaRPr>
          </a:p>
        </p:txBody>
      </p:sp>
      <p:pic>
        <p:nvPicPr>
          <p:cNvPr id="24578" name="Picture 2" descr="Увеличить"/>
          <p:cNvPicPr>
            <a:picLocks noChangeAspect="1" noChangeArrowheads="1"/>
          </p:cNvPicPr>
          <p:nvPr/>
        </p:nvPicPr>
        <p:blipFill>
          <a:blip r:embed="rId2" cstate="email"/>
          <a:srcRect/>
          <a:stretch>
            <a:fillRect/>
          </a:stretch>
        </p:blipFill>
        <p:spPr bwMode="auto">
          <a:xfrm>
            <a:off x="1219200" y="3886200"/>
            <a:ext cx="2133782" cy="2695575"/>
          </a:xfrm>
          <a:prstGeom prst="rect">
            <a:avLst/>
          </a:prstGeom>
          <a:ln>
            <a:noFill/>
          </a:ln>
          <a:effectLst>
            <a:outerShdw blurRad="190500" algn="tl" rotWithShape="0">
              <a:srgbClr val="000000">
                <a:alpha val="70000"/>
              </a:srgbClr>
            </a:outerShdw>
          </a:effectLst>
        </p:spPr>
      </p:pic>
      <p:pic>
        <p:nvPicPr>
          <p:cNvPr id="24580" name="Picture 4" descr="Увеличить"/>
          <p:cNvPicPr>
            <a:picLocks noChangeAspect="1" noChangeArrowheads="1"/>
          </p:cNvPicPr>
          <p:nvPr/>
        </p:nvPicPr>
        <p:blipFill>
          <a:blip r:embed="rId3" cstate="email"/>
          <a:srcRect/>
          <a:stretch>
            <a:fillRect/>
          </a:stretch>
        </p:blipFill>
        <p:spPr bwMode="auto">
          <a:xfrm>
            <a:off x="6019800" y="3886200"/>
            <a:ext cx="2133600" cy="2672129"/>
          </a:xfrm>
          <a:prstGeom prst="rect">
            <a:avLst/>
          </a:prstGeom>
          <a:ln>
            <a:noFill/>
          </a:ln>
          <a:effectLst>
            <a:outerShdw blurRad="190500" algn="tl" rotWithShape="0">
              <a:srgbClr val="000000">
                <a:alpha val="70000"/>
              </a:srgbClr>
            </a:outerShdw>
          </a:effectLst>
        </p:spPr>
      </p:pic>
      <p:sp>
        <p:nvSpPr>
          <p:cNvPr id="6" name="TextBox 5"/>
          <p:cNvSpPr txBox="1"/>
          <p:nvPr/>
        </p:nvSpPr>
        <p:spPr>
          <a:xfrm>
            <a:off x="3962400" y="6248400"/>
            <a:ext cx="1311578" cy="369332"/>
          </a:xfrm>
          <a:prstGeom prst="rect">
            <a:avLst/>
          </a:prstGeom>
          <a:noFill/>
        </p:spPr>
        <p:txBody>
          <a:bodyPr wrap="none" rtlCol="0">
            <a:spAutoFit/>
          </a:bodyPr>
          <a:lstStyle/>
          <a:p>
            <a:r>
              <a:rPr lang="ru-RU" b="1" dirty="0" smtClean="0">
                <a:solidFill>
                  <a:srgbClr val="C00000"/>
                </a:solidFill>
              </a:rPr>
              <a:t>Адам и Ева</a:t>
            </a:r>
            <a:endParaRPr lang="ru-RU" b="1"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04800"/>
            <a:ext cx="8686800" cy="5821363"/>
          </a:xfrm>
        </p:spPr>
        <p:txBody>
          <a:bodyPr>
            <a:normAutofit/>
          </a:bodyPr>
          <a:lstStyle/>
          <a:p>
            <a:pPr algn="just">
              <a:buNone/>
            </a:pPr>
            <a:r>
              <a:rPr lang="ru-RU" dirty="0" smtClean="0"/>
              <a:t>        </a:t>
            </a:r>
            <a:r>
              <a:rPr lang="ru-RU" sz="2400" b="1" dirty="0" smtClean="0">
                <a:solidFill>
                  <a:srgbClr val="421604"/>
                </a:solidFill>
              </a:rPr>
              <a:t>Был организатором придворных празднеств и маскарадов, конструировал хитроумные сценические механизмы. Живописец, декоратор. Однако в историю вошел прежде всего как живописец.   До нас дошло 14 картин </a:t>
            </a:r>
            <a:r>
              <a:rPr lang="ru-RU" sz="2400" b="1" dirty="0" err="1" smtClean="0">
                <a:solidFill>
                  <a:srgbClr val="421604"/>
                </a:solidFill>
              </a:rPr>
              <a:t>Арчимбольдо</a:t>
            </a:r>
            <a:r>
              <a:rPr lang="ru-RU" sz="2400" b="1" dirty="0" smtClean="0">
                <a:solidFill>
                  <a:srgbClr val="421604"/>
                </a:solidFill>
              </a:rPr>
              <a:t> . Наиболее известные "фантастические головы" он писал с  1560-х годов.</a:t>
            </a:r>
          </a:p>
          <a:p>
            <a:pPr algn="just">
              <a:buNone/>
            </a:pPr>
            <a:endParaRPr lang="ru-RU" sz="2400" b="1" dirty="0">
              <a:solidFill>
                <a:srgbClr val="421604"/>
              </a:solidFill>
            </a:endParaRPr>
          </a:p>
        </p:txBody>
      </p:sp>
      <p:pic>
        <p:nvPicPr>
          <p:cNvPr id="4" name="Picture 2" descr="Увеличить"/>
          <p:cNvPicPr>
            <a:picLocks noChangeAspect="1" noChangeArrowheads="1"/>
          </p:cNvPicPr>
          <p:nvPr/>
        </p:nvPicPr>
        <p:blipFill>
          <a:blip r:embed="rId2" cstate="email"/>
          <a:srcRect/>
          <a:stretch>
            <a:fillRect/>
          </a:stretch>
        </p:blipFill>
        <p:spPr bwMode="auto">
          <a:xfrm>
            <a:off x="228600" y="2743200"/>
            <a:ext cx="2276475" cy="2764600"/>
          </a:xfrm>
          <a:prstGeom prst="rect">
            <a:avLst/>
          </a:prstGeom>
          <a:ln>
            <a:noFill/>
          </a:ln>
          <a:effectLst>
            <a:outerShdw blurRad="190500" algn="tl" rotWithShape="0">
              <a:srgbClr val="000000">
                <a:alpha val="70000"/>
              </a:srgbClr>
            </a:outerShdw>
          </a:effectLst>
        </p:spPr>
      </p:pic>
      <p:pic>
        <p:nvPicPr>
          <p:cNvPr id="5" name="Picture 2" descr="Увеличить"/>
          <p:cNvPicPr>
            <a:picLocks noChangeAspect="1" noChangeArrowheads="1"/>
          </p:cNvPicPr>
          <p:nvPr/>
        </p:nvPicPr>
        <p:blipFill>
          <a:blip r:embed="rId3" cstate="email"/>
          <a:srcRect/>
          <a:stretch>
            <a:fillRect/>
          </a:stretch>
        </p:blipFill>
        <p:spPr bwMode="auto">
          <a:xfrm>
            <a:off x="2057400" y="3657600"/>
            <a:ext cx="2438400" cy="3030245"/>
          </a:xfrm>
          <a:prstGeom prst="rect">
            <a:avLst/>
          </a:prstGeom>
          <a:ln>
            <a:noFill/>
          </a:ln>
          <a:effectLst>
            <a:outerShdw blurRad="190500" algn="tl" rotWithShape="0">
              <a:srgbClr val="000000">
                <a:alpha val="70000"/>
              </a:srgbClr>
            </a:outerShdw>
          </a:effectLst>
        </p:spPr>
      </p:pic>
      <p:pic>
        <p:nvPicPr>
          <p:cNvPr id="6" name="Picture 4" descr="Увеличить"/>
          <p:cNvPicPr>
            <a:picLocks noChangeAspect="1" noChangeArrowheads="1"/>
          </p:cNvPicPr>
          <p:nvPr/>
        </p:nvPicPr>
        <p:blipFill>
          <a:blip r:embed="rId4" cstate="email"/>
          <a:srcRect/>
          <a:stretch>
            <a:fillRect/>
          </a:stretch>
        </p:blipFill>
        <p:spPr bwMode="auto">
          <a:xfrm>
            <a:off x="4267200" y="2895600"/>
            <a:ext cx="2381250" cy="2964981"/>
          </a:xfrm>
          <a:prstGeom prst="rect">
            <a:avLst/>
          </a:prstGeom>
          <a:ln>
            <a:noFill/>
          </a:ln>
          <a:effectLst>
            <a:outerShdw blurRad="190500" algn="tl" rotWithShape="0">
              <a:srgbClr val="000000">
                <a:alpha val="70000"/>
              </a:srgbClr>
            </a:outerShdw>
          </a:effectLst>
        </p:spPr>
      </p:pic>
      <p:pic>
        <p:nvPicPr>
          <p:cNvPr id="7" name="Picture 2" descr="Увеличить"/>
          <p:cNvPicPr>
            <a:picLocks noChangeAspect="1" noChangeArrowheads="1"/>
          </p:cNvPicPr>
          <p:nvPr/>
        </p:nvPicPr>
        <p:blipFill>
          <a:blip r:embed="rId5" cstate="email"/>
          <a:srcRect/>
          <a:stretch>
            <a:fillRect/>
          </a:stretch>
        </p:blipFill>
        <p:spPr bwMode="auto">
          <a:xfrm>
            <a:off x="6553200" y="3810000"/>
            <a:ext cx="2133600" cy="2760453"/>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228600"/>
            <a:ext cx="7543800" cy="5897563"/>
          </a:xfrm>
        </p:spPr>
        <p:txBody>
          <a:bodyPr>
            <a:normAutofit/>
          </a:bodyPr>
          <a:lstStyle/>
          <a:p>
            <a:pPr algn="just">
              <a:buNone/>
            </a:pPr>
            <a:r>
              <a:rPr lang="ru-RU" sz="2400" b="1" dirty="0" smtClean="0">
                <a:solidFill>
                  <a:srgbClr val="421604"/>
                </a:solidFill>
              </a:rPr>
              <a:t>       Первую серию фантастических портретов-коллажей художник выполнил для Максимилиана II в 1563 г., это были </a:t>
            </a:r>
            <a:r>
              <a:rPr lang="ru-RU" sz="2400" b="1" dirty="0" smtClean="0">
                <a:solidFill>
                  <a:srgbClr val="C00000"/>
                </a:solidFill>
              </a:rPr>
              <a:t>«Времена  года». </a:t>
            </a:r>
            <a:r>
              <a:rPr lang="ru-RU" sz="2400" b="1" dirty="0" smtClean="0">
                <a:solidFill>
                  <a:srgbClr val="421604"/>
                </a:solidFill>
              </a:rPr>
              <a:t/>
            </a:r>
            <a:br>
              <a:rPr lang="ru-RU" sz="2400" b="1" dirty="0" smtClean="0">
                <a:solidFill>
                  <a:srgbClr val="421604"/>
                </a:solidFill>
              </a:rPr>
            </a:br>
            <a:endParaRPr lang="ru-RU" sz="3600" b="1" dirty="0">
              <a:solidFill>
                <a:srgbClr val="421604"/>
              </a:solidFill>
            </a:endParaRPr>
          </a:p>
        </p:txBody>
      </p:sp>
      <p:pic>
        <p:nvPicPr>
          <p:cNvPr id="4" name="Picture 2" descr="Прадедушка сюрреализма"/>
          <p:cNvPicPr>
            <a:picLocks noChangeAspect="1" noChangeArrowheads="1"/>
          </p:cNvPicPr>
          <p:nvPr/>
        </p:nvPicPr>
        <p:blipFill>
          <a:blip r:embed="rId3" cstate="email"/>
          <a:srcRect/>
          <a:stretch>
            <a:fillRect/>
          </a:stretch>
        </p:blipFill>
        <p:spPr bwMode="auto">
          <a:xfrm>
            <a:off x="228600" y="1600200"/>
            <a:ext cx="2637663" cy="3276600"/>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762000" y="4267200"/>
            <a:ext cx="1143000" cy="646331"/>
          </a:xfrm>
          <a:prstGeom prst="rect">
            <a:avLst/>
          </a:prstGeom>
        </p:spPr>
        <p:txBody>
          <a:bodyPr wrap="square">
            <a:spAutoFit/>
          </a:bodyPr>
          <a:lstStyle/>
          <a:p>
            <a:r>
              <a:rPr lang="ru-RU" b="1" dirty="0" smtClean="0">
                <a:solidFill>
                  <a:schemeClr val="bg1"/>
                </a:solidFill>
              </a:rPr>
              <a:t>Лето</a:t>
            </a:r>
            <a:br>
              <a:rPr lang="ru-RU" b="1" dirty="0" smtClean="0">
                <a:solidFill>
                  <a:schemeClr val="bg1"/>
                </a:solidFill>
              </a:rPr>
            </a:br>
            <a:endParaRPr lang="ru-RU" dirty="0">
              <a:solidFill>
                <a:schemeClr val="bg1"/>
              </a:solidFill>
            </a:endParaRPr>
          </a:p>
        </p:txBody>
      </p:sp>
      <p:pic>
        <p:nvPicPr>
          <p:cNvPr id="6" name="Picture 4" descr="Прадедушка сюрреализма"/>
          <p:cNvPicPr>
            <a:picLocks noChangeAspect="1" noChangeArrowheads="1"/>
          </p:cNvPicPr>
          <p:nvPr/>
        </p:nvPicPr>
        <p:blipFill>
          <a:blip r:embed="rId4" cstate="email"/>
          <a:srcRect/>
          <a:stretch>
            <a:fillRect/>
          </a:stretch>
        </p:blipFill>
        <p:spPr bwMode="auto">
          <a:xfrm>
            <a:off x="2209800" y="3657600"/>
            <a:ext cx="2597659" cy="3200400"/>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3657600" y="6211669"/>
            <a:ext cx="1143000" cy="646331"/>
          </a:xfrm>
          <a:prstGeom prst="rect">
            <a:avLst/>
          </a:prstGeom>
        </p:spPr>
        <p:txBody>
          <a:bodyPr wrap="square">
            <a:spAutoFit/>
          </a:bodyPr>
          <a:lstStyle/>
          <a:p>
            <a:r>
              <a:rPr lang="ru-RU" b="1" dirty="0" smtClean="0">
                <a:solidFill>
                  <a:schemeClr val="bg1"/>
                </a:solidFill>
              </a:rPr>
              <a:t>Осень</a:t>
            </a:r>
            <a:br>
              <a:rPr lang="ru-RU" b="1" dirty="0" smtClean="0">
                <a:solidFill>
                  <a:schemeClr val="bg1"/>
                </a:solidFill>
              </a:rPr>
            </a:br>
            <a:endParaRPr lang="ru-RU" dirty="0">
              <a:solidFill>
                <a:schemeClr val="bg1"/>
              </a:solidFill>
            </a:endParaRPr>
          </a:p>
        </p:txBody>
      </p:sp>
      <p:pic>
        <p:nvPicPr>
          <p:cNvPr id="8" name="Picture 6" descr="Прадедушка сюрреализма"/>
          <p:cNvPicPr>
            <a:picLocks noChangeAspect="1" noChangeArrowheads="1"/>
          </p:cNvPicPr>
          <p:nvPr/>
        </p:nvPicPr>
        <p:blipFill>
          <a:blip r:embed="rId5" cstate="email"/>
          <a:srcRect/>
          <a:stretch>
            <a:fillRect/>
          </a:stretch>
        </p:blipFill>
        <p:spPr bwMode="auto">
          <a:xfrm>
            <a:off x="4572000" y="1676400"/>
            <a:ext cx="2569464" cy="3200400"/>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5257800" y="4419600"/>
            <a:ext cx="1143000" cy="646331"/>
          </a:xfrm>
          <a:prstGeom prst="rect">
            <a:avLst/>
          </a:prstGeom>
        </p:spPr>
        <p:txBody>
          <a:bodyPr wrap="square">
            <a:spAutoFit/>
          </a:bodyPr>
          <a:lstStyle/>
          <a:p>
            <a:r>
              <a:rPr lang="ru-RU" b="1" dirty="0" smtClean="0">
                <a:solidFill>
                  <a:schemeClr val="bg1"/>
                </a:solidFill>
              </a:rPr>
              <a:t>Зима</a:t>
            </a:r>
            <a:r>
              <a:rPr lang="ru-RU" b="1" dirty="0" smtClean="0"/>
              <a:t/>
            </a:r>
            <a:br>
              <a:rPr lang="ru-RU" b="1" dirty="0" smtClean="0"/>
            </a:br>
            <a:endParaRPr lang="ru-RU" dirty="0"/>
          </a:p>
        </p:txBody>
      </p:sp>
      <p:pic>
        <p:nvPicPr>
          <p:cNvPr id="10" name="Picture 8" descr="Прадедушка сюрреализма"/>
          <p:cNvPicPr>
            <a:picLocks noChangeAspect="1" noChangeArrowheads="1"/>
          </p:cNvPicPr>
          <p:nvPr/>
        </p:nvPicPr>
        <p:blipFill>
          <a:blip r:embed="rId6" cstate="email"/>
          <a:srcRect/>
          <a:stretch>
            <a:fillRect/>
          </a:stretch>
        </p:blipFill>
        <p:spPr bwMode="auto">
          <a:xfrm>
            <a:off x="6553200" y="3736554"/>
            <a:ext cx="2590800" cy="3121446"/>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6553200" y="6211669"/>
            <a:ext cx="914400" cy="646331"/>
          </a:xfrm>
          <a:prstGeom prst="rect">
            <a:avLst/>
          </a:prstGeom>
        </p:spPr>
        <p:txBody>
          <a:bodyPr wrap="square">
            <a:spAutoFit/>
          </a:bodyPr>
          <a:lstStyle/>
          <a:p>
            <a:r>
              <a:rPr lang="ru-RU" b="1" dirty="0" smtClean="0">
                <a:solidFill>
                  <a:schemeClr val="bg1"/>
                </a:solidFill>
              </a:rPr>
              <a:t>Весна</a:t>
            </a:r>
            <a:br>
              <a:rPr lang="ru-RU" b="1" dirty="0" smtClean="0">
                <a:solidFill>
                  <a:schemeClr val="bg1"/>
                </a:solidFill>
              </a:rPr>
            </a:br>
            <a:endParaRPr lang="ru-RU"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38600" cy="563562"/>
          </a:xfrm>
        </p:spPr>
        <p:txBody>
          <a:bodyPr>
            <a:normAutofit fontScale="90000"/>
          </a:bodyPr>
          <a:lstStyle/>
          <a:p>
            <a:r>
              <a:rPr lang="ru-RU" b="1" dirty="0" smtClean="0">
                <a:solidFill>
                  <a:srgbClr val="006600"/>
                </a:solidFill>
              </a:rPr>
              <a:t>«Весна»</a:t>
            </a:r>
            <a:endParaRPr lang="ru-RU" b="1" dirty="0">
              <a:solidFill>
                <a:srgbClr val="006600"/>
              </a:solidFill>
            </a:endParaRPr>
          </a:p>
        </p:txBody>
      </p:sp>
      <p:sp>
        <p:nvSpPr>
          <p:cNvPr id="3" name="Содержимое 2"/>
          <p:cNvSpPr>
            <a:spLocks noGrp="1"/>
          </p:cNvSpPr>
          <p:nvPr>
            <p:ph idx="1"/>
          </p:nvPr>
        </p:nvSpPr>
        <p:spPr>
          <a:xfrm>
            <a:off x="228600" y="914400"/>
            <a:ext cx="5334000" cy="5715000"/>
          </a:xfrm>
        </p:spPr>
        <p:txBody>
          <a:bodyPr>
            <a:normAutofit fontScale="85000" lnSpcReduction="10000"/>
          </a:bodyPr>
          <a:lstStyle/>
          <a:p>
            <a:pPr algn="just">
              <a:buNone/>
            </a:pPr>
            <a:r>
              <a:rPr lang="ru-RU" sz="2400" dirty="0" smtClean="0"/>
              <a:t>       </a:t>
            </a:r>
            <a:r>
              <a:rPr lang="ru-RU" sz="2800" b="1" dirty="0" smtClean="0">
                <a:solidFill>
                  <a:srgbClr val="421604"/>
                </a:solidFill>
              </a:rPr>
              <a:t>К «Весне» взгляд притягивают множество тонко выписанных цветов в красочной композиции причудливой формы на глухом черном фоне, но если посмотреть на них, немного отстранившись, то нас привлекают уже не столько сами цветы, сколько личико молодой улыбчивой девушки, которое мы распознаем в этой растительной композиции... только вот в качестве носа у красавицы бутон лилии, вместо уха – тюльпан, глазами служат цветы дикой вишни, а зубки у нее в виде колокольчиков ландыша .</a:t>
            </a:r>
          </a:p>
          <a:p>
            <a:endParaRPr lang="ru-RU" sz="3600" b="1" dirty="0">
              <a:solidFill>
                <a:srgbClr val="421604"/>
              </a:solidFill>
            </a:endParaRPr>
          </a:p>
        </p:txBody>
      </p:sp>
      <p:pic>
        <p:nvPicPr>
          <p:cNvPr id="2050" name="Picture 2" descr="Увеличить"/>
          <p:cNvPicPr>
            <a:picLocks noChangeAspect="1" noChangeArrowheads="1"/>
          </p:cNvPicPr>
          <p:nvPr/>
        </p:nvPicPr>
        <p:blipFill>
          <a:blip r:embed="rId2" cstate="email"/>
          <a:srcRect/>
          <a:stretch>
            <a:fillRect/>
          </a:stretch>
        </p:blipFill>
        <p:spPr bwMode="auto">
          <a:xfrm>
            <a:off x="5715000" y="1676400"/>
            <a:ext cx="3208734" cy="3896756"/>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3581400" cy="381000"/>
          </a:xfrm>
        </p:spPr>
        <p:txBody>
          <a:bodyPr>
            <a:normAutofit fontScale="90000"/>
          </a:bodyPr>
          <a:lstStyle/>
          <a:p>
            <a:r>
              <a:rPr lang="ru-RU" b="1" dirty="0" smtClean="0">
                <a:solidFill>
                  <a:srgbClr val="FF0000"/>
                </a:solidFill>
              </a:rPr>
              <a:t>«Лето»</a:t>
            </a:r>
            <a:endParaRPr lang="ru-RU" b="1" dirty="0">
              <a:solidFill>
                <a:srgbClr val="FF0000"/>
              </a:solidFill>
            </a:endParaRPr>
          </a:p>
        </p:txBody>
      </p:sp>
      <p:sp>
        <p:nvSpPr>
          <p:cNvPr id="3" name="Содержимое 2"/>
          <p:cNvSpPr>
            <a:spLocks noGrp="1"/>
          </p:cNvSpPr>
          <p:nvPr>
            <p:ph idx="1"/>
          </p:nvPr>
        </p:nvSpPr>
        <p:spPr>
          <a:xfrm>
            <a:off x="0" y="685800"/>
            <a:ext cx="6629400" cy="5440363"/>
          </a:xfrm>
        </p:spPr>
        <p:txBody>
          <a:bodyPr>
            <a:normAutofit/>
          </a:bodyPr>
          <a:lstStyle/>
          <a:p>
            <a:pPr algn="just">
              <a:buNone/>
            </a:pPr>
            <a:r>
              <a:rPr lang="ru-RU" sz="2400" dirty="0" smtClean="0"/>
              <a:t>    </a:t>
            </a:r>
            <a:r>
              <a:rPr lang="ru-RU" sz="2400" b="1" dirty="0" smtClean="0">
                <a:solidFill>
                  <a:srgbClr val="421604"/>
                </a:solidFill>
              </a:rPr>
              <a:t>«Лето» предстает перед нами краснощеким молодцом с лицом из ранних фруктов и овощей.</a:t>
            </a:r>
            <a:endParaRPr lang="ru-RU" sz="2400" b="1" dirty="0">
              <a:solidFill>
                <a:srgbClr val="421604"/>
              </a:solidFill>
            </a:endParaRPr>
          </a:p>
        </p:txBody>
      </p:sp>
      <p:sp>
        <p:nvSpPr>
          <p:cNvPr id="6" name="Прямоугольник 5"/>
          <p:cNvSpPr/>
          <p:nvPr/>
        </p:nvSpPr>
        <p:spPr>
          <a:xfrm>
            <a:off x="2743200" y="2286000"/>
            <a:ext cx="5562600" cy="1877437"/>
          </a:xfrm>
          <a:prstGeom prst="rect">
            <a:avLst/>
          </a:prstGeom>
        </p:spPr>
        <p:txBody>
          <a:bodyPr wrap="square">
            <a:spAutoFit/>
          </a:bodyPr>
          <a:lstStyle/>
          <a:p>
            <a:r>
              <a:rPr lang="ru-RU" sz="4400" b="1" dirty="0" smtClean="0">
                <a:solidFill>
                  <a:schemeClr val="accent6">
                    <a:lumMod val="75000"/>
                  </a:schemeClr>
                </a:solidFill>
              </a:rPr>
              <a:t>«Осень»</a:t>
            </a:r>
          </a:p>
          <a:p>
            <a:pPr algn="just"/>
            <a:r>
              <a:rPr lang="ru-RU" sz="2400" b="1" dirty="0" smtClean="0">
                <a:solidFill>
                  <a:srgbClr val="421604"/>
                </a:solidFill>
              </a:rPr>
              <a:t>«Осень» – зрелым мужчиной с волосами из виноградных гроздей и с лицом из поздних фруктов и овощей.</a:t>
            </a:r>
            <a:endParaRPr lang="ru-RU" sz="2400" b="1" dirty="0">
              <a:solidFill>
                <a:srgbClr val="421604"/>
              </a:solidFill>
            </a:endParaRPr>
          </a:p>
        </p:txBody>
      </p:sp>
      <p:pic>
        <p:nvPicPr>
          <p:cNvPr id="22530" name="Picture 2" descr="Увеличить"/>
          <p:cNvPicPr>
            <a:picLocks noChangeAspect="1" noChangeArrowheads="1"/>
          </p:cNvPicPr>
          <p:nvPr/>
        </p:nvPicPr>
        <p:blipFill>
          <a:blip r:embed="rId2" cstate="email"/>
          <a:srcRect/>
          <a:stretch>
            <a:fillRect/>
          </a:stretch>
        </p:blipFill>
        <p:spPr bwMode="auto">
          <a:xfrm>
            <a:off x="6781800" y="228600"/>
            <a:ext cx="2146102" cy="2667001"/>
          </a:xfrm>
          <a:prstGeom prst="rect">
            <a:avLst/>
          </a:prstGeom>
          <a:ln>
            <a:noFill/>
          </a:ln>
          <a:effectLst>
            <a:outerShdw blurRad="190500" algn="tl" rotWithShape="0">
              <a:srgbClr val="000000">
                <a:alpha val="70000"/>
              </a:srgbClr>
            </a:outerShdw>
          </a:effectLst>
        </p:spPr>
      </p:pic>
      <p:pic>
        <p:nvPicPr>
          <p:cNvPr id="22532" name="Picture 4" descr="Увеличить"/>
          <p:cNvPicPr>
            <a:picLocks noChangeAspect="1" noChangeArrowheads="1"/>
          </p:cNvPicPr>
          <p:nvPr/>
        </p:nvPicPr>
        <p:blipFill>
          <a:blip r:embed="rId3" cstate="email"/>
          <a:srcRect/>
          <a:stretch>
            <a:fillRect/>
          </a:stretch>
        </p:blipFill>
        <p:spPr bwMode="auto">
          <a:xfrm>
            <a:off x="228600" y="1981201"/>
            <a:ext cx="2286000" cy="2846382"/>
          </a:xfrm>
          <a:prstGeom prst="rect">
            <a:avLst/>
          </a:prstGeom>
          <a:ln>
            <a:noFill/>
          </a:ln>
          <a:effectLst>
            <a:outerShdw blurRad="190500" algn="tl" rotWithShape="0">
              <a:srgbClr val="000000">
                <a:alpha val="70000"/>
              </a:srgbClr>
            </a:outerShdw>
          </a:effectLst>
        </p:spPr>
      </p:pic>
      <p:pic>
        <p:nvPicPr>
          <p:cNvPr id="7" name="Picture 2" descr="Увеличить"/>
          <p:cNvPicPr>
            <a:picLocks noChangeAspect="1" noChangeArrowheads="1"/>
          </p:cNvPicPr>
          <p:nvPr/>
        </p:nvPicPr>
        <p:blipFill>
          <a:blip r:embed="rId4" cstate="email"/>
          <a:srcRect/>
          <a:stretch>
            <a:fillRect/>
          </a:stretch>
        </p:blipFill>
        <p:spPr bwMode="auto">
          <a:xfrm>
            <a:off x="6781800" y="4114801"/>
            <a:ext cx="2133600" cy="2514599"/>
          </a:xfrm>
          <a:prstGeom prst="rect">
            <a:avLst/>
          </a:prstGeom>
          <a:ln>
            <a:noFill/>
          </a:ln>
          <a:effectLst>
            <a:outerShdw blurRad="190500" algn="tl" rotWithShape="0">
              <a:srgbClr val="000000">
                <a:alpha val="70000"/>
              </a:srgbClr>
            </a:outerShdw>
          </a:effectLst>
        </p:spPr>
      </p:pic>
      <p:sp>
        <p:nvSpPr>
          <p:cNvPr id="8" name="TextBox 7"/>
          <p:cNvSpPr txBox="1"/>
          <p:nvPr/>
        </p:nvSpPr>
        <p:spPr>
          <a:xfrm>
            <a:off x="381000" y="3810000"/>
            <a:ext cx="6240145" cy="2677656"/>
          </a:xfrm>
          <a:prstGeom prst="rect">
            <a:avLst/>
          </a:prstGeom>
          <a:noFill/>
        </p:spPr>
        <p:txBody>
          <a:bodyPr wrap="square" rtlCol="0">
            <a:spAutoFit/>
          </a:bodyPr>
          <a:lstStyle/>
          <a:p>
            <a:pPr algn="just">
              <a:buNone/>
            </a:pPr>
            <a:r>
              <a:rPr lang="ru-RU" sz="3200" dirty="0" smtClean="0"/>
              <a:t>                                                    </a:t>
            </a:r>
          </a:p>
          <a:p>
            <a:pPr algn="just">
              <a:buNone/>
            </a:pPr>
            <a:r>
              <a:rPr lang="ru-RU" sz="3200" b="1" dirty="0" smtClean="0">
                <a:solidFill>
                  <a:schemeClr val="accent5">
                    <a:lumMod val="75000"/>
                  </a:schemeClr>
                </a:solidFill>
              </a:rPr>
              <a:t>                                               </a:t>
            </a:r>
            <a:r>
              <a:rPr lang="ru-RU" sz="4000" b="1" dirty="0" smtClean="0">
                <a:solidFill>
                  <a:schemeClr val="accent5">
                    <a:lumMod val="75000"/>
                  </a:schemeClr>
                </a:solidFill>
              </a:rPr>
              <a:t>«Зима»</a:t>
            </a:r>
            <a:r>
              <a:rPr lang="ru-RU" sz="4000" dirty="0" smtClean="0"/>
              <a:t> </a:t>
            </a:r>
          </a:p>
          <a:p>
            <a:pPr algn="just">
              <a:buNone/>
            </a:pPr>
            <a:r>
              <a:rPr lang="ru-RU" sz="2400" b="1" dirty="0" smtClean="0">
                <a:solidFill>
                  <a:srgbClr val="421604"/>
                </a:solidFill>
              </a:rPr>
              <a:t>А  вот «Зиму» представляет сухой корявый пень, рисунок сучков которого образует личину дряхлого старика. </a:t>
            </a:r>
            <a:br>
              <a:rPr lang="ru-RU" sz="2400" b="1" dirty="0" smtClean="0">
                <a:solidFill>
                  <a:srgbClr val="421604"/>
                </a:solidFill>
              </a:rPr>
            </a:br>
            <a:endParaRPr lang="ru-RU" sz="24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28600"/>
            <a:ext cx="8686800" cy="5897563"/>
          </a:xfrm>
        </p:spPr>
        <p:txBody>
          <a:bodyPr>
            <a:normAutofit/>
          </a:bodyPr>
          <a:lstStyle/>
          <a:p>
            <a:pPr algn="just">
              <a:buNone/>
            </a:pPr>
            <a:r>
              <a:rPr lang="ru-RU" sz="2400" b="1" dirty="0" smtClean="0">
                <a:solidFill>
                  <a:srgbClr val="421604"/>
                </a:solidFill>
              </a:rPr>
              <a:t>       Есть  картины, которые являются перевертышами в буквальном смысле слова: на одной изображена миска с овощами, на другой – картина с фруктами, но если перевернуть эти картины вверх ногами, то перед нами все те же антропоморфные коллажи из овощей или фруктов.</a:t>
            </a:r>
            <a:endParaRPr lang="ru-RU" sz="2400" b="1" dirty="0">
              <a:solidFill>
                <a:srgbClr val="421604"/>
              </a:solidFill>
            </a:endParaRPr>
          </a:p>
        </p:txBody>
      </p:sp>
      <p:pic>
        <p:nvPicPr>
          <p:cNvPr id="38914" name="Picture 2" descr="Увеличить"/>
          <p:cNvPicPr>
            <a:picLocks noChangeAspect="1" noChangeArrowheads="1"/>
          </p:cNvPicPr>
          <p:nvPr/>
        </p:nvPicPr>
        <p:blipFill>
          <a:blip r:embed="rId2" cstate="email"/>
          <a:srcRect/>
          <a:stretch>
            <a:fillRect/>
          </a:stretch>
        </p:blipFill>
        <p:spPr bwMode="auto">
          <a:xfrm>
            <a:off x="199292" y="2286001"/>
            <a:ext cx="2190457" cy="2819400"/>
          </a:xfrm>
          <a:prstGeom prst="rect">
            <a:avLst/>
          </a:prstGeom>
          <a:ln>
            <a:noFill/>
          </a:ln>
          <a:effectLst>
            <a:outerShdw blurRad="190500" algn="tl" rotWithShape="0">
              <a:srgbClr val="000000">
                <a:alpha val="70000"/>
              </a:srgbClr>
            </a:outerShdw>
          </a:effectLst>
        </p:spPr>
      </p:pic>
      <p:pic>
        <p:nvPicPr>
          <p:cNvPr id="38916" name="Picture 4" descr="Увеличить"/>
          <p:cNvPicPr>
            <a:picLocks noChangeAspect="1" noChangeArrowheads="1"/>
          </p:cNvPicPr>
          <p:nvPr/>
        </p:nvPicPr>
        <p:blipFill>
          <a:blip r:embed="rId3" cstate="email"/>
          <a:srcRect/>
          <a:stretch>
            <a:fillRect/>
          </a:stretch>
        </p:blipFill>
        <p:spPr bwMode="auto">
          <a:xfrm>
            <a:off x="2438400" y="2286000"/>
            <a:ext cx="2209800" cy="2844297"/>
          </a:xfrm>
          <a:prstGeom prst="rect">
            <a:avLst/>
          </a:prstGeom>
          <a:ln>
            <a:noFill/>
          </a:ln>
          <a:effectLst>
            <a:outerShdw blurRad="190500" algn="tl" rotWithShape="0">
              <a:srgbClr val="000000">
                <a:alpha val="70000"/>
              </a:srgbClr>
            </a:outerShdw>
          </a:effectLst>
        </p:spPr>
      </p:pic>
      <p:pic>
        <p:nvPicPr>
          <p:cNvPr id="38918" name="Picture 6" descr="Увеличить"/>
          <p:cNvPicPr>
            <a:picLocks noChangeAspect="1" noChangeArrowheads="1"/>
          </p:cNvPicPr>
          <p:nvPr/>
        </p:nvPicPr>
        <p:blipFill>
          <a:blip r:embed="rId4" cstate="email"/>
          <a:srcRect/>
          <a:stretch>
            <a:fillRect/>
          </a:stretch>
        </p:blipFill>
        <p:spPr bwMode="auto">
          <a:xfrm>
            <a:off x="4724400" y="3657600"/>
            <a:ext cx="2057400" cy="2915117"/>
          </a:xfrm>
          <a:prstGeom prst="rect">
            <a:avLst/>
          </a:prstGeom>
          <a:ln>
            <a:noFill/>
          </a:ln>
          <a:effectLst>
            <a:outerShdw blurRad="190500" algn="tl" rotWithShape="0">
              <a:srgbClr val="000000">
                <a:alpha val="70000"/>
              </a:srgbClr>
            </a:outerShdw>
          </a:effectLst>
        </p:spPr>
      </p:pic>
      <p:pic>
        <p:nvPicPr>
          <p:cNvPr id="38920" name="Picture 8" descr="Увеличить"/>
          <p:cNvPicPr>
            <a:picLocks noChangeAspect="1" noChangeArrowheads="1"/>
          </p:cNvPicPr>
          <p:nvPr/>
        </p:nvPicPr>
        <p:blipFill>
          <a:blip r:embed="rId5" cstate="email"/>
          <a:srcRect/>
          <a:stretch>
            <a:fillRect/>
          </a:stretch>
        </p:blipFill>
        <p:spPr bwMode="auto">
          <a:xfrm>
            <a:off x="6858000" y="3682931"/>
            <a:ext cx="2025748" cy="2870269"/>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04800"/>
            <a:ext cx="8458200" cy="5821363"/>
          </a:xfrm>
        </p:spPr>
        <p:txBody>
          <a:bodyPr>
            <a:normAutofit/>
          </a:bodyPr>
          <a:lstStyle/>
          <a:p>
            <a:pPr algn="just">
              <a:buNone/>
            </a:pPr>
            <a:r>
              <a:rPr lang="ru-RU" sz="2400" dirty="0" smtClean="0"/>
              <a:t>      </a:t>
            </a:r>
            <a:r>
              <a:rPr lang="ru-RU" sz="2400" b="1" dirty="0" smtClean="0">
                <a:solidFill>
                  <a:srgbClr val="421604"/>
                </a:solidFill>
              </a:rPr>
              <a:t>Ударом волшебной кисти Джузеппе </a:t>
            </a:r>
            <a:r>
              <a:rPr lang="ru-RU" sz="2400" b="1" dirty="0" err="1" smtClean="0">
                <a:solidFill>
                  <a:srgbClr val="421604"/>
                </a:solidFill>
              </a:rPr>
              <a:t>Арчимбольдо</a:t>
            </a:r>
            <a:r>
              <a:rPr lang="ru-RU" sz="2400" b="1" dirty="0" smtClean="0">
                <a:solidFill>
                  <a:srgbClr val="421604"/>
                </a:solidFill>
              </a:rPr>
              <a:t> трансформирует реальность. Из кабачка делает нос, из огурца – подбородок, из колоса пшеницы – прекрасную шевелюру, а из набора овощей... – портрет императора – Рудольфа II.</a:t>
            </a:r>
            <a:endParaRPr lang="ru-RU" sz="2400" b="1" dirty="0">
              <a:solidFill>
                <a:srgbClr val="421604"/>
              </a:solidFill>
            </a:endParaRPr>
          </a:p>
        </p:txBody>
      </p:sp>
      <p:pic>
        <p:nvPicPr>
          <p:cNvPr id="39938" name="Picture 2" descr="Увеличить"/>
          <p:cNvPicPr>
            <a:picLocks noChangeAspect="1" noChangeArrowheads="1"/>
          </p:cNvPicPr>
          <p:nvPr/>
        </p:nvPicPr>
        <p:blipFill>
          <a:blip r:embed="rId2" cstate="email"/>
          <a:srcRect/>
          <a:stretch>
            <a:fillRect/>
          </a:stretch>
        </p:blipFill>
        <p:spPr bwMode="auto">
          <a:xfrm>
            <a:off x="5029200" y="2057400"/>
            <a:ext cx="3657600" cy="4608000"/>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533400" y="3505200"/>
            <a:ext cx="4343400" cy="1938992"/>
          </a:xfrm>
          <a:prstGeom prst="rect">
            <a:avLst/>
          </a:prstGeom>
        </p:spPr>
        <p:txBody>
          <a:bodyPr wrap="square">
            <a:spAutoFit/>
          </a:bodyPr>
          <a:lstStyle/>
          <a:p>
            <a:pPr algn="just"/>
            <a:r>
              <a:rPr lang="ru-RU" sz="2400" b="1" dirty="0" smtClean="0">
                <a:solidFill>
                  <a:srgbClr val="421604"/>
                </a:solidFill>
              </a:rPr>
              <a:t> Здесь император представлен под чертами </a:t>
            </a:r>
            <a:r>
              <a:rPr lang="ru-RU" sz="2400" b="1" dirty="0" err="1" smtClean="0">
                <a:solidFill>
                  <a:srgbClr val="421604"/>
                </a:solidFill>
              </a:rPr>
              <a:t>Вертумна</a:t>
            </a:r>
            <a:r>
              <a:rPr lang="ru-RU" sz="2400" b="1" dirty="0" smtClean="0">
                <a:solidFill>
                  <a:srgbClr val="421604"/>
                </a:solidFill>
              </a:rPr>
              <a:t> – античного бога, защитника фруктовых деревьев и мужа </a:t>
            </a:r>
            <a:r>
              <a:rPr lang="ru-RU" sz="2400" b="1" dirty="0" err="1" smtClean="0">
                <a:solidFill>
                  <a:srgbClr val="421604"/>
                </a:solidFill>
              </a:rPr>
              <a:t>Помоны</a:t>
            </a:r>
            <a:r>
              <a:rPr lang="ru-RU" sz="2400" b="1" dirty="0" smtClean="0">
                <a:solidFill>
                  <a:srgbClr val="421604"/>
                </a:solidFill>
              </a:rPr>
              <a:t>, богини фруктов. </a:t>
            </a:r>
            <a:endParaRPr lang="ru-RU" b="1" dirty="0">
              <a:solidFill>
                <a:srgbClr val="421604"/>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28600"/>
            <a:ext cx="8686800" cy="5897563"/>
          </a:xfrm>
        </p:spPr>
        <p:txBody>
          <a:bodyPr>
            <a:normAutofit/>
          </a:bodyPr>
          <a:lstStyle/>
          <a:p>
            <a:pPr algn="just">
              <a:buNone/>
            </a:pPr>
            <a:r>
              <a:rPr lang="ru-RU" sz="2400" b="1" dirty="0" smtClean="0">
                <a:solidFill>
                  <a:srgbClr val="421604"/>
                </a:solidFill>
              </a:rPr>
              <a:t>      </a:t>
            </a:r>
            <a:r>
              <a:rPr lang="ru-RU" sz="2400" b="1" dirty="0" err="1" smtClean="0">
                <a:solidFill>
                  <a:srgbClr val="421604"/>
                </a:solidFill>
              </a:rPr>
              <a:t>Арчимбольдо</a:t>
            </a:r>
            <a:r>
              <a:rPr lang="ru-RU" sz="2400" b="1" dirty="0" smtClean="0">
                <a:solidFill>
                  <a:srgbClr val="421604"/>
                </a:solidFill>
              </a:rPr>
              <a:t> был художником, наделенным неисчерпаемой фантазией. Его произведения написаны с блестящим колористическим мастерством и вниманием к мельчайшим деталям в строении растений.</a:t>
            </a:r>
            <a:br>
              <a:rPr lang="ru-RU" sz="2400" b="1" dirty="0" smtClean="0">
                <a:solidFill>
                  <a:srgbClr val="421604"/>
                </a:solidFill>
              </a:rPr>
            </a:br>
            <a:endParaRPr lang="ru-RU" sz="2400" b="1" dirty="0">
              <a:solidFill>
                <a:srgbClr val="421604"/>
              </a:solidFill>
            </a:endParaRPr>
          </a:p>
        </p:txBody>
      </p:sp>
      <p:pic>
        <p:nvPicPr>
          <p:cNvPr id="15362" name="Picture 2" descr="Увеличить"/>
          <p:cNvPicPr>
            <a:picLocks noChangeAspect="1" noChangeArrowheads="1"/>
          </p:cNvPicPr>
          <p:nvPr/>
        </p:nvPicPr>
        <p:blipFill>
          <a:blip r:embed="rId2" cstate="email"/>
          <a:srcRect/>
          <a:stretch>
            <a:fillRect/>
          </a:stretch>
        </p:blipFill>
        <p:spPr bwMode="auto">
          <a:xfrm>
            <a:off x="6167438" y="2362200"/>
            <a:ext cx="2747962" cy="3810000"/>
          </a:xfrm>
          <a:prstGeom prst="rect">
            <a:avLst/>
          </a:prstGeom>
          <a:ln>
            <a:noFill/>
          </a:ln>
          <a:effectLst>
            <a:outerShdw blurRad="190500" algn="tl" rotWithShape="0">
              <a:srgbClr val="000000">
                <a:alpha val="70000"/>
              </a:srgbClr>
            </a:outerShdw>
          </a:effectLst>
        </p:spPr>
      </p:pic>
      <p:pic>
        <p:nvPicPr>
          <p:cNvPr id="5" name="Picture 2" descr="http://www.wga.hu/art/a/arcimbol/element2.jpg"/>
          <p:cNvPicPr>
            <a:picLocks noChangeAspect="1" noChangeArrowheads="1"/>
          </p:cNvPicPr>
          <p:nvPr/>
        </p:nvPicPr>
        <p:blipFill>
          <a:blip r:embed="rId3" cstate="email"/>
          <a:srcRect/>
          <a:stretch>
            <a:fillRect/>
          </a:stretch>
        </p:blipFill>
        <p:spPr bwMode="auto">
          <a:xfrm>
            <a:off x="2997844" y="2362200"/>
            <a:ext cx="2869556" cy="3810000"/>
          </a:xfrm>
          <a:prstGeom prst="rect">
            <a:avLst/>
          </a:prstGeom>
          <a:ln>
            <a:noFill/>
          </a:ln>
          <a:effectLst>
            <a:outerShdw blurRad="190500" algn="tl" rotWithShape="0">
              <a:srgbClr val="000000">
                <a:alpha val="70000"/>
              </a:srgbClr>
            </a:outerShdw>
          </a:effectLst>
        </p:spPr>
      </p:pic>
      <p:pic>
        <p:nvPicPr>
          <p:cNvPr id="7" name="Picture 6" descr="Прадедушка сюрреализма"/>
          <p:cNvPicPr>
            <a:picLocks noChangeAspect="1" noChangeArrowheads="1"/>
          </p:cNvPicPr>
          <p:nvPr/>
        </p:nvPicPr>
        <p:blipFill>
          <a:blip r:embed="rId4" cstate="email"/>
          <a:srcRect/>
          <a:stretch>
            <a:fillRect/>
          </a:stretch>
        </p:blipFill>
        <p:spPr bwMode="auto">
          <a:xfrm>
            <a:off x="228600" y="2366132"/>
            <a:ext cx="2590800" cy="3819361"/>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457200"/>
            <a:ext cx="7848600" cy="5668963"/>
          </a:xfrm>
        </p:spPr>
        <p:txBody>
          <a:bodyPr>
            <a:normAutofit/>
          </a:bodyPr>
          <a:lstStyle/>
          <a:p>
            <a:pPr algn="just">
              <a:buNone/>
            </a:pPr>
            <a:r>
              <a:rPr lang="ru-RU" sz="2800" b="1" dirty="0" smtClean="0">
                <a:solidFill>
                  <a:srgbClr val="421604"/>
                </a:solidFill>
              </a:rPr>
              <a:t>     </a:t>
            </a:r>
            <a:r>
              <a:rPr lang="ru-RU" sz="2400" b="1" dirty="0" smtClean="0">
                <a:solidFill>
                  <a:srgbClr val="421604"/>
                </a:solidFill>
              </a:rPr>
              <a:t>Душой творчества </a:t>
            </a:r>
            <a:r>
              <a:rPr lang="ru-RU" sz="2400" b="1" dirty="0" err="1" smtClean="0">
                <a:solidFill>
                  <a:srgbClr val="421604"/>
                </a:solidFill>
              </a:rPr>
              <a:t>Арчимбольдо</a:t>
            </a:r>
            <a:r>
              <a:rPr lang="ru-RU" sz="2400" b="1" dirty="0" smtClean="0">
                <a:solidFill>
                  <a:srgbClr val="421604"/>
                </a:solidFill>
              </a:rPr>
              <a:t> была идея метаморфозы, в ней он видел один из возможных путей познания Вселенной, идея, жившая в подсознании всех художников- маньеристов, стремившихся в своих усложненных, многозначительных образах совместить многие явления.</a:t>
            </a:r>
            <a:br>
              <a:rPr lang="ru-RU" sz="2400" b="1" dirty="0" smtClean="0">
                <a:solidFill>
                  <a:srgbClr val="421604"/>
                </a:solidFill>
              </a:rPr>
            </a:br>
            <a:r>
              <a:rPr lang="ru-RU" sz="2000" b="1" dirty="0" smtClean="0">
                <a:solidFill>
                  <a:srgbClr val="421604"/>
                </a:solidFill>
              </a:rPr>
              <a:t/>
            </a:r>
            <a:br>
              <a:rPr lang="ru-RU" sz="2000" b="1" dirty="0" smtClean="0">
                <a:solidFill>
                  <a:srgbClr val="421604"/>
                </a:solidFill>
              </a:rPr>
            </a:br>
            <a:endParaRPr lang="ru-RU" sz="2000" b="1" dirty="0">
              <a:solidFill>
                <a:srgbClr val="421604"/>
              </a:solidFill>
            </a:endParaRPr>
          </a:p>
        </p:txBody>
      </p:sp>
      <p:pic>
        <p:nvPicPr>
          <p:cNvPr id="4" name="Picture 2" descr="Увеличить"/>
          <p:cNvPicPr>
            <a:picLocks noChangeAspect="1" noChangeArrowheads="1"/>
          </p:cNvPicPr>
          <p:nvPr/>
        </p:nvPicPr>
        <p:blipFill>
          <a:blip r:embed="rId3" cstate="email"/>
          <a:srcRect/>
          <a:stretch>
            <a:fillRect/>
          </a:stretch>
        </p:blipFill>
        <p:spPr bwMode="auto">
          <a:xfrm>
            <a:off x="609600" y="3505200"/>
            <a:ext cx="2469833" cy="3111600"/>
          </a:xfrm>
          <a:prstGeom prst="rect">
            <a:avLst/>
          </a:prstGeom>
          <a:ln>
            <a:noFill/>
          </a:ln>
          <a:effectLst>
            <a:outerShdw blurRad="190500" algn="tl" rotWithShape="0">
              <a:srgbClr val="000000">
                <a:alpha val="70000"/>
              </a:srgbClr>
            </a:outerShdw>
          </a:effectLst>
        </p:spPr>
      </p:pic>
      <p:pic>
        <p:nvPicPr>
          <p:cNvPr id="5" name="Picture 2" descr="Прадедушка сюрреализма"/>
          <p:cNvPicPr>
            <a:picLocks noChangeAspect="1" noChangeArrowheads="1"/>
          </p:cNvPicPr>
          <p:nvPr/>
        </p:nvPicPr>
        <p:blipFill>
          <a:blip r:embed="rId4" cstate="email"/>
          <a:srcRect/>
          <a:stretch>
            <a:fillRect/>
          </a:stretch>
        </p:blipFill>
        <p:spPr bwMode="auto">
          <a:xfrm>
            <a:off x="3657600" y="3505200"/>
            <a:ext cx="2192655" cy="3110149"/>
          </a:xfrm>
          <a:prstGeom prst="rect">
            <a:avLst/>
          </a:prstGeom>
          <a:ln>
            <a:noFill/>
          </a:ln>
          <a:effectLst>
            <a:outerShdw blurRad="190500" algn="tl" rotWithShape="0">
              <a:srgbClr val="000000">
                <a:alpha val="70000"/>
              </a:srgbClr>
            </a:outerShdw>
          </a:effectLst>
        </p:spPr>
      </p:pic>
      <p:pic>
        <p:nvPicPr>
          <p:cNvPr id="6" name="Picture 2" descr="Увеличить"/>
          <p:cNvPicPr>
            <a:picLocks noChangeAspect="1" noChangeArrowheads="1"/>
          </p:cNvPicPr>
          <p:nvPr/>
        </p:nvPicPr>
        <p:blipFill>
          <a:blip r:embed="rId5" cstate="email"/>
          <a:srcRect/>
          <a:stretch>
            <a:fillRect/>
          </a:stretch>
        </p:blipFill>
        <p:spPr bwMode="auto">
          <a:xfrm>
            <a:off x="6324600" y="3505200"/>
            <a:ext cx="2371726" cy="3048001"/>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7696200" y="6172200"/>
            <a:ext cx="833883" cy="369332"/>
          </a:xfrm>
          <a:prstGeom prst="rect">
            <a:avLst/>
          </a:prstGeom>
        </p:spPr>
        <p:txBody>
          <a:bodyPr wrap="none">
            <a:spAutoFit/>
          </a:bodyPr>
          <a:lstStyle/>
          <a:p>
            <a:r>
              <a:rPr lang="ru-RU" b="1" dirty="0" smtClean="0">
                <a:solidFill>
                  <a:schemeClr val="bg1"/>
                </a:solidFill>
              </a:rPr>
              <a:t>Юрист</a:t>
            </a:r>
            <a:endParaRPr lang="ru-RU" b="1" dirty="0">
              <a:solidFill>
                <a:schemeClr val="bg1"/>
              </a:solidFill>
            </a:endParaRPr>
          </a:p>
        </p:txBody>
      </p:sp>
      <p:sp>
        <p:nvSpPr>
          <p:cNvPr id="8" name="Прямоугольник 7"/>
          <p:cNvSpPr/>
          <p:nvPr/>
        </p:nvSpPr>
        <p:spPr>
          <a:xfrm>
            <a:off x="4114800" y="6248400"/>
            <a:ext cx="1598707" cy="369332"/>
          </a:xfrm>
          <a:prstGeom prst="rect">
            <a:avLst/>
          </a:prstGeom>
        </p:spPr>
        <p:txBody>
          <a:bodyPr wrap="none">
            <a:spAutoFit/>
          </a:bodyPr>
          <a:lstStyle/>
          <a:p>
            <a:r>
              <a:rPr lang="ru-RU" b="1" dirty="0" smtClean="0">
                <a:solidFill>
                  <a:schemeClr val="bg1"/>
                </a:solidFill>
              </a:rPr>
              <a:t>Библиотекарь</a:t>
            </a:r>
            <a:endParaRPr lang="ru-RU" b="1" dirty="0">
              <a:solidFill>
                <a:schemeClr val="bg1"/>
              </a:solidFill>
            </a:endParaRPr>
          </a:p>
        </p:txBody>
      </p:sp>
      <p:sp>
        <p:nvSpPr>
          <p:cNvPr id="9" name="Прямоугольник 8"/>
          <p:cNvSpPr/>
          <p:nvPr/>
        </p:nvSpPr>
        <p:spPr>
          <a:xfrm>
            <a:off x="762000" y="6172200"/>
            <a:ext cx="1042529" cy="369332"/>
          </a:xfrm>
          <a:prstGeom prst="rect">
            <a:avLst/>
          </a:prstGeom>
        </p:spPr>
        <p:txBody>
          <a:bodyPr wrap="none">
            <a:spAutoFit/>
          </a:bodyPr>
          <a:lstStyle/>
          <a:p>
            <a:r>
              <a:rPr lang="ru-RU" b="1" dirty="0" err="1" smtClean="0">
                <a:solidFill>
                  <a:schemeClr val="bg1"/>
                </a:solidFill>
              </a:rPr>
              <a:t>Вертумн</a:t>
            </a:r>
            <a:endParaRPr lang="ru-RU"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fontScale="90000"/>
          </a:bodyPr>
          <a:lstStyle/>
          <a:p>
            <a:r>
              <a:rPr lang="ru-RU" b="1" dirty="0" smtClean="0">
                <a:solidFill>
                  <a:schemeClr val="accent6">
                    <a:lumMod val="50000"/>
                  </a:schemeClr>
                </a:solidFill>
              </a:rPr>
              <a:t>Джузеппе </a:t>
            </a:r>
            <a:r>
              <a:rPr lang="ru-RU" b="1" dirty="0" err="1" smtClean="0">
                <a:solidFill>
                  <a:schemeClr val="accent6">
                    <a:lumMod val="50000"/>
                  </a:schemeClr>
                </a:solidFill>
              </a:rPr>
              <a:t>Арчимбольдо</a:t>
            </a:r>
            <a:endParaRPr lang="ru-RU" dirty="0">
              <a:solidFill>
                <a:schemeClr val="accent6">
                  <a:lumMod val="50000"/>
                </a:schemeClr>
              </a:solidFill>
            </a:endParaRPr>
          </a:p>
        </p:txBody>
      </p:sp>
      <p:sp>
        <p:nvSpPr>
          <p:cNvPr id="3" name="Содержимое 2"/>
          <p:cNvSpPr>
            <a:spLocks noGrp="1"/>
          </p:cNvSpPr>
          <p:nvPr>
            <p:ph idx="1"/>
          </p:nvPr>
        </p:nvSpPr>
        <p:spPr>
          <a:xfrm>
            <a:off x="1066800" y="914400"/>
            <a:ext cx="7086600" cy="5211763"/>
          </a:xfrm>
        </p:spPr>
        <p:txBody>
          <a:bodyPr/>
          <a:lstStyle/>
          <a:p>
            <a:pPr algn="ctr">
              <a:buNone/>
            </a:pPr>
            <a:r>
              <a:rPr lang="ru-RU" b="1" dirty="0" smtClean="0"/>
              <a:t>— </a:t>
            </a:r>
            <a:r>
              <a:rPr lang="ru-RU" b="1" dirty="0" smtClean="0">
                <a:solidFill>
                  <a:srgbClr val="421604"/>
                </a:solidFill>
              </a:rPr>
              <a:t>живописец, декоратор, классик маньеризма, один из предтеч </a:t>
            </a:r>
            <a:r>
              <a:rPr lang="ru-RU" b="1" dirty="0" smtClean="0">
                <a:solidFill>
                  <a:srgbClr val="003300"/>
                </a:solidFill>
              </a:rPr>
              <a:t>сюрреализма</a:t>
            </a:r>
            <a:r>
              <a:rPr lang="ru-RU" b="1" dirty="0" smtClean="0">
                <a:solidFill>
                  <a:srgbClr val="421604"/>
                </a:solidFill>
              </a:rPr>
              <a:t>.</a:t>
            </a:r>
            <a:br>
              <a:rPr lang="ru-RU" b="1" dirty="0" smtClean="0">
                <a:solidFill>
                  <a:srgbClr val="421604"/>
                </a:solidFill>
              </a:rPr>
            </a:br>
            <a:endParaRPr lang="ru-RU" b="1" dirty="0">
              <a:solidFill>
                <a:srgbClr val="421604"/>
              </a:solidFill>
            </a:endParaRPr>
          </a:p>
        </p:txBody>
      </p:sp>
      <p:pic>
        <p:nvPicPr>
          <p:cNvPr id="1026" name="Picture 2" descr="Прадедушка сюрреализма"/>
          <p:cNvPicPr>
            <a:picLocks noChangeAspect="1" noChangeArrowheads="1"/>
          </p:cNvPicPr>
          <p:nvPr/>
        </p:nvPicPr>
        <p:blipFill>
          <a:blip r:embed="rId3"/>
          <a:srcRect/>
          <a:stretch>
            <a:fillRect/>
          </a:stretch>
        </p:blipFill>
        <p:spPr bwMode="auto">
          <a:xfrm>
            <a:off x="3276600" y="2819400"/>
            <a:ext cx="2619642" cy="3362326"/>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descr="Прадедушка сюрреализма"/>
          <p:cNvPicPr>
            <a:picLocks noChangeAspect="1" noChangeArrowheads="1"/>
          </p:cNvPicPr>
          <p:nvPr/>
        </p:nvPicPr>
        <p:blipFill>
          <a:blip r:embed="rId4" cstate="email"/>
          <a:srcRect/>
          <a:stretch>
            <a:fillRect/>
          </a:stretch>
        </p:blipFill>
        <p:spPr bwMode="auto">
          <a:xfrm>
            <a:off x="7086600" y="2133600"/>
            <a:ext cx="1600200" cy="2021305"/>
          </a:xfrm>
          <a:prstGeom prst="rect">
            <a:avLst/>
          </a:prstGeom>
          <a:solidFill>
            <a:srgbClr val="FFFFFF">
              <a:shade val="85000"/>
            </a:srgbClr>
          </a:solidFill>
          <a:ln w="190500" cap="sq">
            <a:solidFill>
              <a:schemeClr val="bg1">
                <a:lumMod val="6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2" descr="Прадедушка сюрреализма"/>
          <p:cNvPicPr>
            <a:picLocks noChangeAspect="1" noChangeArrowheads="1"/>
          </p:cNvPicPr>
          <p:nvPr/>
        </p:nvPicPr>
        <p:blipFill>
          <a:blip r:embed="rId5" cstate="email"/>
          <a:srcRect/>
          <a:stretch>
            <a:fillRect/>
          </a:stretch>
        </p:blipFill>
        <p:spPr bwMode="auto">
          <a:xfrm rot="247115">
            <a:off x="1215765" y="4240949"/>
            <a:ext cx="1465707" cy="2079017"/>
          </a:xfrm>
          <a:prstGeom prst="rect">
            <a:avLst/>
          </a:prstGeom>
          <a:solidFill>
            <a:srgbClr val="FFFFFF">
              <a:shade val="85000"/>
            </a:srgbClr>
          </a:solidFill>
          <a:ln w="190500" cap="sq">
            <a:solidFill>
              <a:schemeClr val="bg1">
                <a:lumMod val="6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4" descr="Прадедушка сюрреализма"/>
          <p:cNvPicPr>
            <a:picLocks noChangeAspect="1" noChangeArrowheads="1"/>
          </p:cNvPicPr>
          <p:nvPr/>
        </p:nvPicPr>
        <p:blipFill>
          <a:blip r:embed="rId6" cstate="email"/>
          <a:srcRect/>
          <a:stretch>
            <a:fillRect/>
          </a:stretch>
        </p:blipFill>
        <p:spPr bwMode="auto">
          <a:xfrm>
            <a:off x="304800" y="2057400"/>
            <a:ext cx="1676400" cy="2065379"/>
          </a:xfrm>
          <a:prstGeom prst="rect">
            <a:avLst/>
          </a:prstGeom>
          <a:solidFill>
            <a:srgbClr val="FFFFFF">
              <a:shade val="85000"/>
            </a:srgbClr>
          </a:solidFill>
          <a:ln w="190500" cap="sq">
            <a:solidFill>
              <a:schemeClr val="bg1">
                <a:lumMod val="6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8" descr="Прадедушка сюрреализма"/>
          <p:cNvPicPr>
            <a:picLocks noChangeAspect="1" noChangeArrowheads="1"/>
          </p:cNvPicPr>
          <p:nvPr/>
        </p:nvPicPr>
        <p:blipFill>
          <a:blip r:embed="rId7" cstate="email"/>
          <a:srcRect/>
          <a:stretch>
            <a:fillRect/>
          </a:stretch>
        </p:blipFill>
        <p:spPr bwMode="auto">
          <a:xfrm rot="255685">
            <a:off x="6400800" y="4343400"/>
            <a:ext cx="1646682" cy="1983954"/>
          </a:xfrm>
          <a:prstGeom prst="rect">
            <a:avLst/>
          </a:prstGeom>
          <a:solidFill>
            <a:srgbClr val="FFFFFF">
              <a:shade val="85000"/>
            </a:srgbClr>
          </a:solidFill>
          <a:ln w="190500" cap="sq">
            <a:solidFill>
              <a:schemeClr val="bg1">
                <a:lumMod val="6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b="1" dirty="0" smtClean="0">
                <a:solidFill>
                  <a:srgbClr val="002060"/>
                </a:solidFill>
              </a:rPr>
              <a:t>Стихии в картинах </a:t>
            </a:r>
            <a:r>
              <a:rPr lang="ru-RU" b="1" dirty="0" err="1" smtClean="0">
                <a:solidFill>
                  <a:srgbClr val="002060"/>
                </a:solidFill>
              </a:rPr>
              <a:t>Арчимбольдо</a:t>
            </a:r>
            <a:endParaRPr lang="ru-RU" b="1" dirty="0">
              <a:solidFill>
                <a:srgbClr val="002060"/>
              </a:solidFill>
            </a:endParaRPr>
          </a:p>
        </p:txBody>
      </p:sp>
      <p:pic>
        <p:nvPicPr>
          <p:cNvPr id="12" name="Picture 2" descr="http://www.wga.hu/art/a/arcimbol/element2.jpg"/>
          <p:cNvPicPr>
            <a:picLocks noChangeAspect="1" noChangeArrowheads="1"/>
          </p:cNvPicPr>
          <p:nvPr/>
        </p:nvPicPr>
        <p:blipFill>
          <a:blip r:embed="rId2" cstate="email"/>
          <a:srcRect/>
          <a:stretch>
            <a:fillRect/>
          </a:stretch>
        </p:blipFill>
        <p:spPr bwMode="auto">
          <a:xfrm>
            <a:off x="304800" y="914400"/>
            <a:ext cx="2334785" cy="3077409"/>
          </a:xfrm>
          <a:prstGeom prst="rect">
            <a:avLst/>
          </a:prstGeom>
          <a:ln>
            <a:noFill/>
          </a:ln>
          <a:effectLst>
            <a:outerShdw blurRad="190500" algn="tl" rotWithShape="0">
              <a:srgbClr val="000000">
                <a:alpha val="70000"/>
              </a:srgbClr>
            </a:outerShdw>
          </a:effectLst>
        </p:spPr>
      </p:pic>
      <p:pic>
        <p:nvPicPr>
          <p:cNvPr id="13" name="Picture 2" descr="Увеличить"/>
          <p:cNvPicPr>
            <a:picLocks noChangeAspect="1" noChangeArrowheads="1"/>
          </p:cNvPicPr>
          <p:nvPr/>
        </p:nvPicPr>
        <p:blipFill>
          <a:blip r:embed="rId3" cstate="email"/>
          <a:srcRect/>
          <a:stretch>
            <a:fillRect/>
          </a:stretch>
        </p:blipFill>
        <p:spPr bwMode="auto">
          <a:xfrm>
            <a:off x="3962400" y="914400"/>
            <a:ext cx="2333625" cy="3131070"/>
          </a:xfrm>
          <a:prstGeom prst="rect">
            <a:avLst/>
          </a:prstGeom>
          <a:ln>
            <a:noFill/>
          </a:ln>
          <a:effectLst>
            <a:outerShdw blurRad="190500" algn="tl" rotWithShape="0">
              <a:srgbClr val="000000">
                <a:alpha val="70000"/>
              </a:srgbClr>
            </a:outerShdw>
          </a:effectLst>
        </p:spPr>
      </p:pic>
      <p:pic>
        <p:nvPicPr>
          <p:cNvPr id="9218" name="Picture 2" descr="Увеличить"/>
          <p:cNvPicPr>
            <a:picLocks noChangeAspect="1" noChangeArrowheads="1"/>
          </p:cNvPicPr>
          <p:nvPr/>
        </p:nvPicPr>
        <p:blipFill>
          <a:blip r:embed="rId4" cstate="email"/>
          <a:srcRect/>
          <a:stretch>
            <a:fillRect/>
          </a:stretch>
        </p:blipFill>
        <p:spPr bwMode="auto">
          <a:xfrm>
            <a:off x="5486400" y="3733800"/>
            <a:ext cx="2185273" cy="2895601"/>
          </a:xfrm>
          <a:prstGeom prst="rect">
            <a:avLst/>
          </a:prstGeom>
          <a:ln>
            <a:noFill/>
          </a:ln>
          <a:effectLst>
            <a:outerShdw blurRad="190500" algn="tl" rotWithShape="0">
              <a:srgbClr val="000000">
                <a:alpha val="70000"/>
              </a:srgbClr>
            </a:outerShdw>
          </a:effectLst>
        </p:spPr>
      </p:pic>
      <p:pic>
        <p:nvPicPr>
          <p:cNvPr id="9220" name="Picture 4" descr="Увеличить"/>
          <p:cNvPicPr>
            <a:picLocks noChangeAspect="1" noChangeArrowheads="1"/>
          </p:cNvPicPr>
          <p:nvPr/>
        </p:nvPicPr>
        <p:blipFill>
          <a:blip r:embed="rId5" cstate="email"/>
          <a:srcRect/>
          <a:stretch>
            <a:fillRect/>
          </a:stretch>
        </p:blipFill>
        <p:spPr bwMode="auto">
          <a:xfrm>
            <a:off x="1981200" y="3733800"/>
            <a:ext cx="2124075" cy="2886217"/>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57200" y="3352800"/>
            <a:ext cx="914400" cy="646331"/>
          </a:xfrm>
          <a:prstGeom prst="rect">
            <a:avLst/>
          </a:prstGeom>
        </p:spPr>
        <p:txBody>
          <a:bodyPr wrap="square">
            <a:spAutoFit/>
          </a:bodyPr>
          <a:lstStyle/>
          <a:p>
            <a:r>
              <a:rPr lang="ru-RU" b="1" dirty="0" smtClean="0">
                <a:solidFill>
                  <a:schemeClr val="bg1"/>
                </a:solidFill>
              </a:rPr>
              <a:t>Вода</a:t>
            </a:r>
            <a:r>
              <a:rPr lang="ru-RU" b="1" dirty="0" smtClean="0"/>
              <a:t/>
            </a:r>
            <a:br>
              <a:rPr lang="ru-RU" b="1" dirty="0" smtClean="0"/>
            </a:br>
            <a:endParaRPr lang="ru-RU" dirty="0"/>
          </a:p>
        </p:txBody>
      </p:sp>
      <p:sp>
        <p:nvSpPr>
          <p:cNvPr id="9" name="Прямоугольник 8"/>
          <p:cNvSpPr/>
          <p:nvPr/>
        </p:nvSpPr>
        <p:spPr>
          <a:xfrm>
            <a:off x="2057400" y="5943600"/>
            <a:ext cx="1219200" cy="646331"/>
          </a:xfrm>
          <a:prstGeom prst="rect">
            <a:avLst/>
          </a:prstGeom>
        </p:spPr>
        <p:txBody>
          <a:bodyPr wrap="square">
            <a:spAutoFit/>
          </a:bodyPr>
          <a:lstStyle/>
          <a:p>
            <a:r>
              <a:rPr lang="ru-RU" b="1" dirty="0" smtClean="0">
                <a:solidFill>
                  <a:schemeClr val="bg1"/>
                </a:solidFill>
              </a:rPr>
              <a:t>Земля</a:t>
            </a:r>
            <a:r>
              <a:rPr lang="ru-RU" b="1" dirty="0" smtClean="0"/>
              <a:t/>
            </a:r>
            <a:br>
              <a:rPr lang="ru-RU" b="1" dirty="0" smtClean="0"/>
            </a:br>
            <a:endParaRPr lang="ru-RU" dirty="0"/>
          </a:p>
        </p:txBody>
      </p:sp>
      <p:sp>
        <p:nvSpPr>
          <p:cNvPr id="7" name="Прямоугольник 6"/>
          <p:cNvSpPr/>
          <p:nvPr/>
        </p:nvSpPr>
        <p:spPr>
          <a:xfrm>
            <a:off x="5181600" y="3352800"/>
            <a:ext cx="990600" cy="646331"/>
          </a:xfrm>
          <a:prstGeom prst="rect">
            <a:avLst/>
          </a:prstGeom>
        </p:spPr>
        <p:txBody>
          <a:bodyPr wrap="square">
            <a:spAutoFit/>
          </a:bodyPr>
          <a:lstStyle/>
          <a:p>
            <a:r>
              <a:rPr lang="ru-RU" b="1" dirty="0" smtClean="0">
                <a:solidFill>
                  <a:schemeClr val="bg1"/>
                </a:solidFill>
              </a:rPr>
              <a:t>Воздух</a:t>
            </a:r>
            <a:r>
              <a:rPr lang="ru-RU" b="1" dirty="0" smtClean="0"/>
              <a:t/>
            </a:r>
            <a:br>
              <a:rPr lang="ru-RU" b="1" dirty="0" smtClean="0"/>
            </a:br>
            <a:endParaRPr lang="ru-RU" dirty="0"/>
          </a:p>
        </p:txBody>
      </p:sp>
      <p:sp>
        <p:nvSpPr>
          <p:cNvPr id="11" name="Прямоугольник 10"/>
          <p:cNvSpPr/>
          <p:nvPr/>
        </p:nvSpPr>
        <p:spPr>
          <a:xfrm>
            <a:off x="6324600" y="6019800"/>
            <a:ext cx="1066800" cy="646331"/>
          </a:xfrm>
          <a:prstGeom prst="rect">
            <a:avLst/>
          </a:prstGeom>
        </p:spPr>
        <p:txBody>
          <a:bodyPr wrap="square">
            <a:spAutoFit/>
          </a:bodyPr>
          <a:lstStyle/>
          <a:p>
            <a:r>
              <a:rPr lang="ru-RU" b="1" dirty="0" smtClean="0">
                <a:solidFill>
                  <a:schemeClr val="bg1"/>
                </a:solidFill>
              </a:rPr>
              <a:t>Огонь</a:t>
            </a:r>
            <a:r>
              <a:rPr lang="ru-RU" dirty="0" smtClean="0"/>
              <a:t/>
            </a:r>
            <a:br>
              <a:rPr lang="ru-RU" dirty="0" smtClean="0"/>
            </a:br>
            <a:endParaRPr lang="ru-RU" dirty="0"/>
          </a:p>
        </p:txBody>
      </p:sp>
      <p:pic>
        <p:nvPicPr>
          <p:cNvPr id="6146" name="Picture 2" descr="Картинка 31 из 7170"/>
          <p:cNvPicPr>
            <a:picLocks noChangeAspect="1" noChangeArrowheads="1"/>
          </p:cNvPicPr>
          <p:nvPr/>
        </p:nvPicPr>
        <p:blipFill>
          <a:blip r:embed="rId6" cstate="email"/>
          <a:srcRect/>
          <a:stretch>
            <a:fillRect/>
          </a:stretch>
        </p:blipFill>
        <p:spPr bwMode="auto">
          <a:xfrm>
            <a:off x="2362200" y="2514600"/>
            <a:ext cx="1623195" cy="1219200"/>
          </a:xfrm>
          <a:prstGeom prst="ellipse">
            <a:avLst/>
          </a:prstGeom>
          <a:ln>
            <a:noFill/>
          </a:ln>
          <a:effectLst>
            <a:softEdge rad="112500"/>
          </a:effectLst>
        </p:spPr>
      </p:pic>
      <p:pic>
        <p:nvPicPr>
          <p:cNvPr id="6148" name="Picture 4" descr="http://lib.baikal.net/koi/ALPINISM/kartinki/kongur/1.jpg"/>
          <p:cNvPicPr>
            <a:picLocks noChangeAspect="1" noChangeArrowheads="1"/>
          </p:cNvPicPr>
          <p:nvPr/>
        </p:nvPicPr>
        <p:blipFill>
          <a:blip r:embed="rId7" cstate="email"/>
          <a:srcRect/>
          <a:stretch>
            <a:fillRect/>
          </a:stretch>
        </p:blipFill>
        <p:spPr bwMode="auto">
          <a:xfrm>
            <a:off x="228600" y="5486400"/>
            <a:ext cx="1664531" cy="1143000"/>
          </a:xfrm>
          <a:prstGeom prst="ellipse">
            <a:avLst/>
          </a:prstGeom>
          <a:ln>
            <a:noFill/>
          </a:ln>
          <a:effectLst>
            <a:softEdge rad="112500"/>
          </a:effectLst>
        </p:spPr>
      </p:pic>
      <p:pic>
        <p:nvPicPr>
          <p:cNvPr id="6150" name="Picture 6" descr="Картинка 4 из 147"/>
          <p:cNvPicPr>
            <a:picLocks noChangeAspect="1" noChangeArrowheads="1"/>
          </p:cNvPicPr>
          <p:nvPr/>
        </p:nvPicPr>
        <p:blipFill>
          <a:blip r:embed="rId8" cstate="email"/>
          <a:srcRect/>
          <a:stretch>
            <a:fillRect/>
          </a:stretch>
        </p:blipFill>
        <p:spPr bwMode="auto">
          <a:xfrm>
            <a:off x="6400800" y="2438400"/>
            <a:ext cx="1826029" cy="1295008"/>
          </a:xfrm>
          <a:prstGeom prst="ellipse">
            <a:avLst/>
          </a:prstGeom>
          <a:ln>
            <a:noFill/>
          </a:ln>
          <a:effectLst>
            <a:softEdge rad="112500"/>
          </a:effectLst>
        </p:spPr>
      </p:pic>
      <p:pic>
        <p:nvPicPr>
          <p:cNvPr id="6152" name="Picture 8" descr="Картинка 6 из 252"/>
          <p:cNvPicPr>
            <a:picLocks noChangeAspect="1" noChangeArrowheads="1"/>
          </p:cNvPicPr>
          <p:nvPr/>
        </p:nvPicPr>
        <p:blipFill>
          <a:blip r:embed="rId9" cstate="email"/>
          <a:srcRect/>
          <a:stretch>
            <a:fillRect/>
          </a:stretch>
        </p:blipFill>
        <p:spPr bwMode="auto">
          <a:xfrm>
            <a:off x="7620952" y="5410200"/>
            <a:ext cx="1523048" cy="1143000"/>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28600"/>
            <a:ext cx="8686800" cy="5897563"/>
          </a:xfrm>
        </p:spPr>
        <p:txBody>
          <a:bodyPr>
            <a:normAutofit/>
          </a:bodyPr>
          <a:lstStyle/>
          <a:p>
            <a:pPr algn="just">
              <a:buNone/>
            </a:pPr>
            <a:r>
              <a:rPr lang="ru-RU" sz="2800" dirty="0" smtClean="0"/>
              <a:t>      </a:t>
            </a:r>
            <a:r>
              <a:rPr lang="ru-RU" sz="2400" b="1" dirty="0" smtClean="0">
                <a:solidFill>
                  <a:srgbClr val="421604"/>
                </a:solidFill>
              </a:rPr>
              <a:t> Умер </a:t>
            </a:r>
            <a:r>
              <a:rPr lang="ru-RU" sz="2400" b="1" dirty="0" err="1" smtClean="0">
                <a:solidFill>
                  <a:srgbClr val="421604"/>
                </a:solidFill>
              </a:rPr>
              <a:t>Арчимбольдо</a:t>
            </a:r>
            <a:r>
              <a:rPr lang="ru-RU" sz="2400" b="1" dirty="0" smtClean="0">
                <a:solidFill>
                  <a:srgbClr val="421604"/>
                </a:solidFill>
              </a:rPr>
              <a:t> в Милане 11 июля 1593, в 66 лет. Обожаемый при жизни, он оказывается после смерти забытым, пока сюрреалисты ХХ века не вернули моду на него. Его наследие обрело новую популярность в 20 в. в связи с развитием сюрреализма, представители которого воспринимали </a:t>
            </a:r>
            <a:r>
              <a:rPr lang="ru-RU" sz="2400" b="1" dirty="0" err="1" smtClean="0">
                <a:solidFill>
                  <a:srgbClr val="421604"/>
                </a:solidFill>
              </a:rPr>
              <a:t>миланско-пражского</a:t>
            </a:r>
            <a:r>
              <a:rPr lang="ru-RU" sz="2400" b="1" dirty="0" smtClean="0">
                <a:solidFill>
                  <a:srgbClr val="421604"/>
                </a:solidFill>
              </a:rPr>
              <a:t> мастера как одного из своих предшественников. .</a:t>
            </a:r>
            <a:br>
              <a:rPr lang="ru-RU" sz="2400" b="1" dirty="0" smtClean="0">
                <a:solidFill>
                  <a:srgbClr val="421604"/>
                </a:solidFill>
              </a:rPr>
            </a:br>
            <a:r>
              <a:rPr lang="ru-RU" sz="2400" b="1" dirty="0" smtClean="0">
                <a:solidFill>
                  <a:srgbClr val="421604"/>
                </a:solidFill>
              </a:rPr>
              <a:t/>
            </a:r>
            <a:br>
              <a:rPr lang="ru-RU" sz="2400" b="1" dirty="0" smtClean="0">
                <a:solidFill>
                  <a:srgbClr val="421604"/>
                </a:solidFill>
              </a:rPr>
            </a:br>
            <a:endParaRPr lang="ru-RU" sz="2400" b="1" dirty="0">
              <a:solidFill>
                <a:srgbClr val="421604"/>
              </a:solidFill>
            </a:endParaRPr>
          </a:p>
        </p:txBody>
      </p:sp>
      <p:pic>
        <p:nvPicPr>
          <p:cNvPr id="4" name="Picture 2" descr="Прадедушка сюрреализма"/>
          <p:cNvPicPr>
            <a:picLocks noChangeAspect="1" noChangeArrowheads="1"/>
          </p:cNvPicPr>
          <p:nvPr/>
        </p:nvPicPr>
        <p:blipFill>
          <a:blip r:embed="rId2"/>
          <a:srcRect/>
          <a:stretch>
            <a:fillRect/>
          </a:stretch>
        </p:blipFill>
        <p:spPr bwMode="auto">
          <a:xfrm>
            <a:off x="457200" y="3124200"/>
            <a:ext cx="2619642" cy="3362326"/>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Картинка 135 из 383"/>
          <p:cNvPicPr>
            <a:picLocks noChangeAspect="1" noChangeArrowheads="1"/>
          </p:cNvPicPr>
          <p:nvPr/>
        </p:nvPicPr>
        <p:blipFill>
          <a:blip r:embed="rId3" cstate="email"/>
          <a:srcRect/>
          <a:stretch>
            <a:fillRect/>
          </a:stretch>
        </p:blipFill>
        <p:spPr bwMode="auto">
          <a:xfrm>
            <a:off x="3352800" y="3124200"/>
            <a:ext cx="2733675" cy="3427806"/>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www.wga.hu/art/a/arcimbol/element2.jpg"/>
          <p:cNvPicPr>
            <a:picLocks noChangeAspect="1" noChangeArrowheads="1"/>
          </p:cNvPicPr>
          <p:nvPr/>
        </p:nvPicPr>
        <p:blipFill>
          <a:blip r:embed="rId4" cstate="email"/>
          <a:srcRect/>
          <a:stretch>
            <a:fillRect/>
          </a:stretch>
        </p:blipFill>
        <p:spPr bwMode="auto">
          <a:xfrm>
            <a:off x="6324600" y="3124200"/>
            <a:ext cx="2582601"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762000"/>
            <a:ext cx="8686800" cy="5364163"/>
          </a:xfrm>
        </p:spPr>
        <p:txBody>
          <a:bodyPr>
            <a:normAutofit/>
          </a:bodyPr>
          <a:lstStyle/>
          <a:p>
            <a:pPr algn="just">
              <a:buNone/>
            </a:pPr>
            <a:r>
              <a:rPr lang="ru-RU" sz="2800" dirty="0" smtClean="0"/>
              <a:t>       </a:t>
            </a:r>
            <a:r>
              <a:rPr lang="ru-RU" sz="2800" b="1" dirty="0" err="1" smtClean="0">
                <a:solidFill>
                  <a:srgbClr val="421604"/>
                </a:solidFill>
              </a:rPr>
              <a:t>Арчимбольдо</a:t>
            </a:r>
            <a:r>
              <a:rPr lang="ru-RU" sz="2800" b="1" dirty="0" smtClean="0">
                <a:solidFill>
                  <a:srgbClr val="421604"/>
                </a:solidFill>
              </a:rPr>
              <a:t>  был очень популярен при жизни, чем объясняется множество подражаний его стилю. В XX веке, особенно с появлением сюрреализма, этот художник вошёл в моду. В настоящее время </a:t>
            </a:r>
            <a:r>
              <a:rPr lang="ru-RU" sz="2800" b="1" dirty="0" err="1" smtClean="0">
                <a:solidFill>
                  <a:srgbClr val="421604"/>
                </a:solidFill>
              </a:rPr>
              <a:t>Арчимбольдо</a:t>
            </a:r>
            <a:r>
              <a:rPr lang="ru-RU" sz="2800" b="1" dirty="0" smtClean="0">
                <a:solidFill>
                  <a:srgbClr val="421604"/>
                </a:solidFill>
              </a:rPr>
              <a:t>  считается </a:t>
            </a:r>
            <a:r>
              <a:rPr lang="ru-RU" sz="2800" b="1" dirty="0" smtClean="0">
                <a:solidFill>
                  <a:srgbClr val="C00000"/>
                </a:solidFill>
              </a:rPr>
              <a:t>классиком маньеризма</a:t>
            </a:r>
            <a:r>
              <a:rPr lang="ru-RU" sz="2800" b="1" dirty="0" smtClean="0">
                <a:solidFill>
                  <a:srgbClr val="421604"/>
                </a:solidFill>
              </a:rPr>
              <a:t>.</a:t>
            </a:r>
            <a:r>
              <a:rPr lang="ru-RU" sz="2400" b="1" dirty="0" smtClean="0">
                <a:solidFill>
                  <a:srgbClr val="421604"/>
                </a:solidFill>
              </a:rPr>
              <a:t/>
            </a:r>
            <a:br>
              <a:rPr lang="ru-RU" sz="2400" b="1" dirty="0" smtClean="0">
                <a:solidFill>
                  <a:srgbClr val="421604"/>
                </a:solidFill>
              </a:rPr>
            </a:br>
            <a:r>
              <a:rPr lang="ru-RU" sz="2400" b="1" dirty="0" smtClean="0">
                <a:solidFill>
                  <a:srgbClr val="421604"/>
                </a:solidFill>
              </a:rPr>
              <a:t/>
            </a:r>
            <a:br>
              <a:rPr lang="ru-RU" sz="2400" b="1" dirty="0" smtClean="0">
                <a:solidFill>
                  <a:srgbClr val="421604"/>
                </a:solidFill>
              </a:rPr>
            </a:br>
            <a:endParaRPr lang="ru-RU" sz="2400" b="1" dirty="0">
              <a:solidFill>
                <a:srgbClr val="421604"/>
              </a:solidFill>
            </a:endParaRPr>
          </a:p>
        </p:txBody>
      </p:sp>
      <p:pic>
        <p:nvPicPr>
          <p:cNvPr id="8194" name="Picture 2" descr="Увеличить"/>
          <p:cNvPicPr>
            <a:picLocks noChangeAspect="1" noChangeArrowheads="1"/>
          </p:cNvPicPr>
          <p:nvPr/>
        </p:nvPicPr>
        <p:blipFill>
          <a:blip r:embed="rId2" cstate="email"/>
          <a:srcRect/>
          <a:stretch>
            <a:fillRect/>
          </a:stretch>
        </p:blipFill>
        <p:spPr bwMode="auto">
          <a:xfrm>
            <a:off x="304799" y="3429000"/>
            <a:ext cx="2162413" cy="3188813"/>
          </a:xfrm>
          <a:prstGeom prst="rect">
            <a:avLst/>
          </a:prstGeom>
          <a:ln>
            <a:noFill/>
          </a:ln>
          <a:effectLst>
            <a:outerShdw blurRad="190500" algn="tl" rotWithShape="0">
              <a:srgbClr val="000000">
                <a:alpha val="70000"/>
              </a:srgbClr>
            </a:outerShdw>
          </a:effectLst>
        </p:spPr>
      </p:pic>
      <p:pic>
        <p:nvPicPr>
          <p:cNvPr id="8196" name="Picture 4" descr="Увеличить"/>
          <p:cNvPicPr>
            <a:picLocks noChangeAspect="1" noChangeArrowheads="1"/>
          </p:cNvPicPr>
          <p:nvPr/>
        </p:nvPicPr>
        <p:blipFill>
          <a:blip r:embed="rId3" cstate="email"/>
          <a:srcRect/>
          <a:stretch>
            <a:fillRect/>
          </a:stretch>
        </p:blipFill>
        <p:spPr bwMode="auto">
          <a:xfrm>
            <a:off x="3276600" y="3429000"/>
            <a:ext cx="2590800" cy="3146323"/>
          </a:xfrm>
          <a:prstGeom prst="rect">
            <a:avLst/>
          </a:prstGeom>
          <a:ln>
            <a:noFill/>
          </a:ln>
          <a:effectLst>
            <a:outerShdw blurRad="190500" algn="tl" rotWithShape="0">
              <a:srgbClr val="000000">
                <a:alpha val="70000"/>
              </a:srgbClr>
            </a:outerShdw>
          </a:effectLst>
        </p:spPr>
      </p:pic>
      <p:pic>
        <p:nvPicPr>
          <p:cNvPr id="6" name="Picture 2" descr="Увеличить"/>
          <p:cNvPicPr>
            <a:picLocks noChangeAspect="1" noChangeArrowheads="1"/>
          </p:cNvPicPr>
          <p:nvPr/>
        </p:nvPicPr>
        <p:blipFill>
          <a:blip r:embed="rId4" cstate="email"/>
          <a:srcRect/>
          <a:stretch>
            <a:fillRect/>
          </a:stretch>
        </p:blipFill>
        <p:spPr bwMode="auto">
          <a:xfrm>
            <a:off x="6553200" y="3505200"/>
            <a:ext cx="2381250" cy="3048001"/>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228600"/>
            <a:ext cx="7848600" cy="5897563"/>
          </a:xfrm>
        </p:spPr>
        <p:txBody>
          <a:bodyPr>
            <a:normAutofit/>
          </a:bodyPr>
          <a:lstStyle/>
          <a:p>
            <a:pPr algn="just">
              <a:buNone/>
            </a:pPr>
            <a:r>
              <a:rPr lang="ru-RU" sz="2400" b="1" dirty="0" smtClean="0">
                <a:solidFill>
                  <a:srgbClr val="421604"/>
                </a:solidFill>
              </a:rPr>
              <a:t>     В XX веке, особенно с появлением сюрреализма, этот художник вошёл в моду. В настоящее время </a:t>
            </a:r>
            <a:r>
              <a:rPr lang="ru-RU" sz="2400" b="1" dirty="0" err="1" smtClean="0">
                <a:solidFill>
                  <a:srgbClr val="421604"/>
                </a:solidFill>
              </a:rPr>
              <a:t>Арчимбольдо</a:t>
            </a:r>
            <a:r>
              <a:rPr lang="ru-RU" sz="2400" b="1" dirty="0" smtClean="0">
                <a:solidFill>
                  <a:srgbClr val="421604"/>
                </a:solidFill>
              </a:rPr>
              <a:t> считается классиком </a:t>
            </a:r>
            <a:r>
              <a:rPr lang="ru-RU" sz="2400" b="1" dirty="0" smtClean="0">
                <a:solidFill>
                  <a:srgbClr val="C00000"/>
                </a:solidFill>
              </a:rPr>
              <a:t>маньеризма</a:t>
            </a:r>
            <a:r>
              <a:rPr lang="ru-RU" sz="2400" b="1" dirty="0" smtClean="0">
                <a:solidFill>
                  <a:srgbClr val="421604"/>
                </a:solidFill>
              </a:rPr>
              <a:t>. Его трансформации стали источником вдохновения и предметом подражания для </a:t>
            </a:r>
            <a:r>
              <a:rPr lang="ru-RU" sz="2400" b="1" dirty="0" smtClean="0">
                <a:solidFill>
                  <a:srgbClr val="C00000"/>
                </a:solidFill>
              </a:rPr>
              <a:t>Сальвадора Дали </a:t>
            </a:r>
            <a:r>
              <a:rPr lang="ru-RU" sz="2400" b="1" dirty="0" err="1" smtClean="0">
                <a:solidFill>
                  <a:srgbClr val="421604"/>
                </a:solidFill>
              </a:rPr>
              <a:t>Арчимбольдо</a:t>
            </a:r>
            <a:r>
              <a:rPr lang="ru-RU" sz="2400" b="1" dirty="0" smtClean="0">
                <a:solidFill>
                  <a:srgbClr val="421604"/>
                </a:solidFill>
              </a:rPr>
              <a:t> создавал также ирреально-гротескные антропоморфные пейзажи, с холмами и скалами в виде голов и т.п., но их труднее отделить от работ подражателей-«</a:t>
            </a:r>
            <a:r>
              <a:rPr lang="ru-RU" sz="2400" b="1" dirty="0" err="1" smtClean="0">
                <a:solidFill>
                  <a:srgbClr val="421604"/>
                </a:solidFill>
              </a:rPr>
              <a:t>арчимбольдистов</a:t>
            </a:r>
            <a:r>
              <a:rPr lang="ru-RU" sz="2400" b="1" dirty="0" smtClean="0">
                <a:solidFill>
                  <a:srgbClr val="421604"/>
                </a:solidFill>
              </a:rPr>
              <a:t>», которых на рубеже  16–17 вв. было довольно много.</a:t>
            </a:r>
            <a:br>
              <a:rPr lang="ru-RU" sz="2400" b="1" dirty="0" smtClean="0">
                <a:solidFill>
                  <a:srgbClr val="421604"/>
                </a:solidFill>
              </a:rPr>
            </a:br>
            <a:endParaRPr lang="ru-RU" sz="2400" b="1" dirty="0">
              <a:solidFill>
                <a:srgbClr val="421604"/>
              </a:solidFill>
            </a:endParaRPr>
          </a:p>
        </p:txBody>
      </p:sp>
      <p:pic>
        <p:nvPicPr>
          <p:cNvPr id="4" name="Picture 2" descr="Превращение нарцисса"/>
          <p:cNvPicPr>
            <a:picLocks noChangeAspect="1" noChangeArrowheads="1"/>
          </p:cNvPicPr>
          <p:nvPr/>
        </p:nvPicPr>
        <p:blipFill>
          <a:blip r:embed="rId3" cstate="email"/>
          <a:srcRect/>
          <a:stretch>
            <a:fillRect/>
          </a:stretch>
        </p:blipFill>
        <p:spPr bwMode="auto">
          <a:xfrm>
            <a:off x="228600" y="4038600"/>
            <a:ext cx="2797969" cy="1905000"/>
          </a:xfrm>
          <a:prstGeom prst="rect">
            <a:avLst/>
          </a:prstGeom>
          <a:ln>
            <a:noFill/>
          </a:ln>
          <a:effectLst>
            <a:outerShdw blurRad="190500" algn="tl" rotWithShape="0">
              <a:srgbClr val="000000">
                <a:alpha val="70000"/>
              </a:srgbClr>
            </a:outerShdw>
          </a:effectLst>
        </p:spPr>
      </p:pic>
      <p:pic>
        <p:nvPicPr>
          <p:cNvPr id="5" name="Picture 2" descr="http://cds.if.ua/forum/uploads/post-396-1150726157.jpg"/>
          <p:cNvPicPr>
            <a:picLocks noChangeAspect="1" noChangeArrowheads="1"/>
          </p:cNvPicPr>
          <p:nvPr/>
        </p:nvPicPr>
        <p:blipFill>
          <a:blip r:embed="rId4" cstate="email"/>
          <a:srcRect/>
          <a:stretch>
            <a:fillRect/>
          </a:stretch>
        </p:blipFill>
        <p:spPr bwMode="auto">
          <a:xfrm>
            <a:off x="2438400" y="4800600"/>
            <a:ext cx="2453638" cy="1871419"/>
          </a:xfrm>
          <a:prstGeom prst="rect">
            <a:avLst/>
          </a:prstGeom>
          <a:ln>
            <a:noFill/>
          </a:ln>
          <a:effectLst>
            <a:outerShdw blurRad="190500" algn="tl" rotWithShape="0">
              <a:srgbClr val="000000">
                <a:alpha val="70000"/>
              </a:srgbClr>
            </a:outerShdw>
          </a:effectLst>
        </p:spPr>
      </p:pic>
      <p:pic>
        <p:nvPicPr>
          <p:cNvPr id="6" name="Picture 10" descr="http://ljon4a.narod.ru/photo.jpg"/>
          <p:cNvPicPr>
            <a:picLocks noChangeAspect="1" noChangeArrowheads="1"/>
          </p:cNvPicPr>
          <p:nvPr/>
        </p:nvPicPr>
        <p:blipFill>
          <a:blip r:embed="rId5" cstate="email"/>
          <a:srcRect/>
          <a:stretch>
            <a:fillRect/>
          </a:stretch>
        </p:blipFill>
        <p:spPr bwMode="auto">
          <a:xfrm>
            <a:off x="4572000" y="4114800"/>
            <a:ext cx="2438400" cy="1828801"/>
          </a:xfrm>
          <a:prstGeom prst="rect">
            <a:avLst/>
          </a:prstGeom>
          <a:ln>
            <a:noFill/>
          </a:ln>
          <a:effectLst>
            <a:outerShdw blurRad="190500" algn="tl" rotWithShape="0">
              <a:srgbClr val="000000">
                <a:alpha val="70000"/>
              </a:srgbClr>
            </a:outerShdw>
          </a:effectLst>
        </p:spPr>
      </p:pic>
      <p:pic>
        <p:nvPicPr>
          <p:cNvPr id="7" name="Picture 2" descr="http://kutaiseli.narod.ru/dali/photogallery/photo22941/15.JPG"/>
          <p:cNvPicPr>
            <a:picLocks noChangeAspect="1" noChangeArrowheads="1"/>
          </p:cNvPicPr>
          <p:nvPr/>
        </p:nvPicPr>
        <p:blipFill>
          <a:blip r:embed="rId6" cstate="email"/>
          <a:srcRect/>
          <a:stretch>
            <a:fillRect/>
          </a:stretch>
        </p:blipFill>
        <p:spPr bwMode="auto">
          <a:xfrm>
            <a:off x="6629400" y="4876800"/>
            <a:ext cx="2286000" cy="1806223"/>
          </a:xfrm>
          <a:prstGeom prst="rect">
            <a:avLst/>
          </a:prstGeom>
          <a:ln>
            <a:noFill/>
          </a:ln>
          <a:effectLst>
            <a:outerShdw blurRad="190500" algn="tl" rotWithShape="0">
              <a:srgbClr val="000000">
                <a:alpha val="70000"/>
              </a:srgbClr>
            </a:outerShdw>
          </a:effectLst>
        </p:spPr>
      </p:pic>
      <p:sp>
        <p:nvSpPr>
          <p:cNvPr id="8" name="TextBox 7"/>
          <p:cNvSpPr txBox="1"/>
          <p:nvPr/>
        </p:nvSpPr>
        <p:spPr>
          <a:xfrm>
            <a:off x="381000" y="6248400"/>
            <a:ext cx="3429000" cy="381000"/>
          </a:xfrm>
          <a:prstGeom prst="rect">
            <a:avLst/>
          </a:prstGeom>
          <a:noFill/>
        </p:spPr>
        <p:txBody>
          <a:bodyPr wrap="square" rtlCol="0">
            <a:spAutoFit/>
          </a:bodyPr>
          <a:lstStyle/>
          <a:p>
            <a:r>
              <a:rPr lang="ru-RU" b="1" dirty="0" smtClean="0">
                <a:solidFill>
                  <a:srgbClr val="C00000"/>
                </a:solidFill>
              </a:rPr>
              <a:t>Картины  С.Дали</a:t>
            </a:r>
            <a:endParaRPr lang="ru-RU" b="1"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адедушка сюрреализма"/>
          <p:cNvPicPr>
            <a:picLocks noChangeAspect="1" noChangeArrowheads="1"/>
          </p:cNvPicPr>
          <p:nvPr/>
        </p:nvPicPr>
        <p:blipFill>
          <a:blip r:embed="rId3"/>
          <a:srcRect/>
          <a:stretch>
            <a:fillRect/>
          </a:stretch>
        </p:blipFill>
        <p:spPr bwMode="auto">
          <a:xfrm>
            <a:off x="838200" y="914400"/>
            <a:ext cx="7620000" cy="5181600"/>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1066800" y="0"/>
            <a:ext cx="7089697" cy="1600438"/>
          </a:xfrm>
          <a:prstGeom prst="rect">
            <a:avLst/>
          </a:prstGeom>
          <a:noFill/>
        </p:spPr>
        <p:txBody>
          <a:bodyPr wrap="none" lIns="91440" tIns="45720" rIns="91440" bIns="45720">
            <a:spAutoFit/>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Джузеппе  </a:t>
            </a:r>
            <a:r>
              <a:rPr lang="ru-RU" sz="4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Арчимбольдо</a:t>
            </a:r>
            <a:r>
              <a:rPr lang="ru-RU"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 - </a:t>
            </a:r>
            <a:br>
              <a:rPr lang="ru-RU"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br>
            <a:endParaRPr lang="ru-RU"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371600" y="6088559"/>
            <a:ext cx="6727227" cy="769441"/>
          </a:xfrm>
          <a:prstGeom prst="rect">
            <a:avLst/>
          </a:prstGeom>
        </p:spPr>
        <p:txBody>
          <a:bodyPr wrap="none">
            <a:spAutoFit/>
          </a:bodyPr>
          <a:lstStyle/>
          <a:p>
            <a:pPr algn="ctr"/>
            <a:r>
              <a:rPr lang="ru-RU"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прадедушка сюрреализма</a:t>
            </a:r>
            <a:endParaRPr lang="ru-RU"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Ссылки:</a:t>
            </a:r>
            <a:endParaRPr lang="ru-RU" b="1" dirty="0"/>
          </a:p>
        </p:txBody>
      </p:sp>
      <p:sp>
        <p:nvSpPr>
          <p:cNvPr id="3" name="Содержимое 2"/>
          <p:cNvSpPr>
            <a:spLocks noGrp="1"/>
          </p:cNvSpPr>
          <p:nvPr>
            <p:ph idx="1"/>
          </p:nvPr>
        </p:nvSpPr>
        <p:spPr>
          <a:xfrm>
            <a:off x="228600" y="1143000"/>
            <a:ext cx="8610600" cy="5715000"/>
          </a:xfrm>
        </p:spPr>
        <p:txBody>
          <a:bodyPr>
            <a:normAutofit/>
          </a:bodyPr>
          <a:lstStyle/>
          <a:p>
            <a:r>
              <a:rPr lang="en-US" sz="2400" dirty="0" smtClean="0"/>
              <a:t>http://www.wga.hu/frames-e.html?/html/a/arcimbol/index.html</a:t>
            </a:r>
            <a:endParaRPr lang="ru-RU" sz="2400" dirty="0" smtClean="0"/>
          </a:p>
          <a:p>
            <a:r>
              <a:rPr lang="en-US" sz="2400" dirty="0" smtClean="0"/>
              <a:t>http://forum.materinstvo.ru/index.php?showtopic=107177</a:t>
            </a:r>
            <a:endParaRPr lang="ru-RU" sz="2400" dirty="0" smtClean="0"/>
          </a:p>
          <a:p>
            <a:r>
              <a:rPr lang="en-US" sz="2400" dirty="0" smtClean="0"/>
              <a:t>http://www.russianvoyage.ru/images/stories/italia/milan/duomo.jpg</a:t>
            </a:r>
            <a:endParaRPr lang="ru-RU" sz="2400" dirty="0" smtClean="0"/>
          </a:p>
          <a:p>
            <a:r>
              <a:rPr lang="en-US" sz="2400" dirty="0" smtClean="0"/>
              <a:t>http://farm1.static.flickr.com/71/187339597_2211cdb865.jpg</a:t>
            </a:r>
            <a:endParaRPr lang="ru-RU" sz="2400" dirty="0" smtClean="0"/>
          </a:p>
          <a:p>
            <a:r>
              <a:rPr lang="en-US" sz="2400" dirty="0" smtClean="0"/>
              <a:t>http://www.klopp.ru/index.php?newsid=93165</a:t>
            </a:r>
            <a:endParaRPr lang="ru-RU" sz="2400" dirty="0" smtClean="0"/>
          </a:p>
          <a:p>
            <a:endParaRPr lang="ru-RU" sz="2400" dirty="0" smtClean="0"/>
          </a:p>
          <a:p>
            <a:endParaRPr lang="ru-RU" sz="2400" dirty="0" smtClean="0"/>
          </a:p>
          <a:p>
            <a:endParaRPr lang="ru-RU" sz="2800" dirty="0" smtClean="0"/>
          </a:p>
          <a:p>
            <a:endParaRPr lang="ru-RU" sz="2800" dirty="0" smtClean="0"/>
          </a:p>
          <a:p>
            <a:endParaRPr lang="ru-RU" sz="2800" dirty="0" smtClean="0"/>
          </a:p>
          <a:p>
            <a:endParaRPr lang="ru-RU" sz="28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534400" cy="5821363"/>
          </a:xfrm>
        </p:spPr>
        <p:txBody>
          <a:bodyPr/>
          <a:lstStyle/>
          <a:p>
            <a:pPr algn="just">
              <a:buNone/>
            </a:pPr>
            <a:r>
              <a:rPr lang="ru-RU" dirty="0" smtClean="0"/>
              <a:t>    </a:t>
            </a:r>
            <a:r>
              <a:rPr lang="ru-RU" sz="2800" b="1" dirty="0" smtClean="0">
                <a:solidFill>
                  <a:srgbClr val="421604"/>
                </a:solidFill>
              </a:rPr>
              <a:t>Родился в Милане в 1527 в патрицианской семье. Получил уроки искусства в мастерской отца. С 1562 работал при дворе императора Священной Римской империи Фердинанда I и сменившего его императора Рудольфа II. В 1591 получил графский титул. </a:t>
            </a:r>
            <a:br>
              <a:rPr lang="ru-RU" sz="2800" b="1" dirty="0" smtClean="0">
                <a:solidFill>
                  <a:srgbClr val="421604"/>
                </a:solidFill>
              </a:rPr>
            </a:br>
            <a:endParaRPr lang="ru-RU" sz="2800" b="1" dirty="0">
              <a:solidFill>
                <a:srgbClr val="421604"/>
              </a:solidFill>
            </a:endParaRPr>
          </a:p>
        </p:txBody>
      </p:sp>
      <p:pic>
        <p:nvPicPr>
          <p:cNvPr id="18436" name="Picture 4" descr="Картинка 135 из 383"/>
          <p:cNvPicPr>
            <a:picLocks noChangeAspect="1" noChangeArrowheads="1"/>
          </p:cNvPicPr>
          <p:nvPr/>
        </p:nvPicPr>
        <p:blipFill>
          <a:blip r:embed="rId2" cstate="email"/>
          <a:srcRect/>
          <a:stretch>
            <a:fillRect/>
          </a:stretch>
        </p:blipFill>
        <p:spPr bwMode="auto">
          <a:xfrm>
            <a:off x="5791200" y="3048000"/>
            <a:ext cx="2733675" cy="3427806"/>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Прадедушка сюрреализма"/>
          <p:cNvPicPr>
            <a:picLocks noChangeAspect="1" noChangeArrowheads="1"/>
          </p:cNvPicPr>
          <p:nvPr/>
        </p:nvPicPr>
        <p:blipFill>
          <a:blip r:embed="rId3"/>
          <a:srcRect/>
          <a:stretch>
            <a:fillRect/>
          </a:stretch>
        </p:blipFill>
        <p:spPr bwMode="auto">
          <a:xfrm>
            <a:off x="990600" y="3048000"/>
            <a:ext cx="2619642" cy="3362326"/>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382000" cy="5821363"/>
          </a:xfrm>
        </p:spPr>
        <p:txBody>
          <a:bodyPr>
            <a:normAutofit/>
          </a:bodyPr>
          <a:lstStyle/>
          <a:p>
            <a:pPr algn="just">
              <a:buNone/>
            </a:pPr>
            <a:r>
              <a:rPr lang="ru-RU" sz="2800" dirty="0" smtClean="0"/>
              <a:t>    </a:t>
            </a:r>
            <a:r>
              <a:rPr lang="ru-RU" sz="2800" b="1" dirty="0" smtClean="0">
                <a:solidFill>
                  <a:srgbClr val="421604"/>
                </a:solidFill>
              </a:rPr>
              <a:t>Есть сведения, что в возрасте 22 лет он помогал своему отцу, расписывавшему  Миланский собор.</a:t>
            </a:r>
            <a:endParaRPr lang="ru-RU" sz="2800" b="1" dirty="0">
              <a:solidFill>
                <a:srgbClr val="421604"/>
              </a:solidFill>
            </a:endParaRPr>
          </a:p>
        </p:txBody>
      </p:sp>
      <p:pic>
        <p:nvPicPr>
          <p:cNvPr id="32772" name="Picture 4" descr="http://www.russianvoyage.ru/images/stories/italia/milan/duomo.jpg"/>
          <p:cNvPicPr>
            <a:picLocks noChangeAspect="1" noChangeArrowheads="1"/>
          </p:cNvPicPr>
          <p:nvPr/>
        </p:nvPicPr>
        <p:blipFill>
          <a:blip r:embed="rId3"/>
          <a:srcRect/>
          <a:stretch>
            <a:fillRect/>
          </a:stretch>
        </p:blipFill>
        <p:spPr bwMode="auto">
          <a:xfrm>
            <a:off x="304800" y="2057400"/>
            <a:ext cx="4379310" cy="3810000"/>
          </a:xfrm>
          <a:prstGeom prst="rect">
            <a:avLst/>
          </a:prstGeom>
          <a:solidFill>
            <a:srgbClr val="FFFFFF">
              <a:shade val="85000"/>
            </a:srgbClr>
          </a:solidFill>
          <a:ln w="190500" cap="sq">
            <a:solidFill>
              <a:schemeClr val="bg1">
                <a:lumMod val="6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776" name="Picture 8" descr="http://farm1.static.flickr.com/71/187339597_2211cdb865.jpg"/>
          <p:cNvPicPr>
            <a:picLocks noChangeAspect="1" noChangeArrowheads="1"/>
          </p:cNvPicPr>
          <p:nvPr/>
        </p:nvPicPr>
        <p:blipFill>
          <a:blip r:embed="rId4" cstate="email"/>
          <a:srcRect/>
          <a:stretch>
            <a:fillRect/>
          </a:stretch>
        </p:blipFill>
        <p:spPr bwMode="auto">
          <a:xfrm>
            <a:off x="4953000" y="4267199"/>
            <a:ext cx="3403749" cy="2362201"/>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2778" name="Picture 10" descr="http://istorik.org/wp-content/uploads/2007/03/800px-koelner_dom_bei_nacht_1_rb.JPG"/>
          <p:cNvPicPr>
            <a:picLocks noChangeAspect="1" noChangeArrowheads="1"/>
          </p:cNvPicPr>
          <p:nvPr/>
        </p:nvPicPr>
        <p:blipFill>
          <a:blip r:embed="rId5" cstate="email"/>
          <a:srcRect/>
          <a:stretch>
            <a:fillRect/>
          </a:stretch>
        </p:blipFill>
        <p:spPr bwMode="auto">
          <a:xfrm>
            <a:off x="4953000" y="1524000"/>
            <a:ext cx="3454400" cy="2590800"/>
          </a:xfrm>
          <a:prstGeom prst="rect">
            <a:avLst/>
          </a:prstGeom>
          <a:ln w="190500" cap="sq">
            <a:solidFill>
              <a:schemeClr val="bg1">
                <a:lumMod val="6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8915400" cy="5897563"/>
          </a:xfrm>
        </p:spPr>
        <p:txBody>
          <a:bodyPr>
            <a:normAutofit/>
          </a:bodyPr>
          <a:lstStyle/>
          <a:p>
            <a:pPr algn="just">
              <a:buNone/>
            </a:pPr>
            <a:r>
              <a:rPr lang="ru-RU" dirty="0" smtClean="0">
                <a:solidFill>
                  <a:srgbClr val="421604"/>
                </a:solidFill>
              </a:rPr>
              <a:t>      </a:t>
            </a:r>
            <a:r>
              <a:rPr lang="ru-RU" sz="2400" b="1" dirty="0" smtClean="0">
                <a:solidFill>
                  <a:srgbClr val="421604"/>
                </a:solidFill>
              </a:rPr>
              <a:t>Он воспринимался друзьями как человек с универсальной эрудицией и очень развитым творческим гением. Большинство его современников, также известных людей, смотрели на него с восхищением из-за его талантов и его изобретательности не только в живописи, но также и в организации игр, свадеб, коронаций, процессий. Он отвечал при дворе за архитектуру и театрально-художественное оформление всех мероприятий. В то же самое время он — инженер, конструктор гидравлических машин, создатель фонтанов, принимает участие в основании музея искусств.</a:t>
            </a:r>
            <a:br>
              <a:rPr lang="ru-RU" sz="2400" b="1" dirty="0" smtClean="0">
                <a:solidFill>
                  <a:srgbClr val="421604"/>
                </a:solidFill>
              </a:rPr>
            </a:br>
            <a:endParaRPr lang="ru-RU" sz="2800" b="1" dirty="0">
              <a:solidFill>
                <a:srgbClr val="421604"/>
              </a:solidFill>
            </a:endParaRPr>
          </a:p>
        </p:txBody>
      </p:sp>
      <p:pic>
        <p:nvPicPr>
          <p:cNvPr id="4" name="Picture 2" descr="Прадедушка сюрреализма"/>
          <p:cNvPicPr>
            <a:picLocks noChangeAspect="1" noChangeArrowheads="1"/>
          </p:cNvPicPr>
          <p:nvPr/>
        </p:nvPicPr>
        <p:blipFill>
          <a:blip r:embed="rId2" cstate="email"/>
          <a:srcRect/>
          <a:stretch>
            <a:fillRect/>
          </a:stretch>
        </p:blipFill>
        <p:spPr bwMode="auto">
          <a:xfrm>
            <a:off x="1143000" y="4191000"/>
            <a:ext cx="3695700" cy="2387422"/>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1219200" y="6096000"/>
            <a:ext cx="1013419" cy="461665"/>
          </a:xfrm>
          <a:prstGeom prst="rect">
            <a:avLst/>
          </a:prstGeom>
        </p:spPr>
        <p:txBody>
          <a:bodyPr wrap="none">
            <a:spAutoFit/>
          </a:bodyPr>
          <a:lstStyle/>
          <a:p>
            <a:r>
              <a:rPr lang="ru-RU" sz="2400" b="1" dirty="0" smtClean="0">
                <a:solidFill>
                  <a:schemeClr val="bg1"/>
                </a:solidFill>
              </a:rPr>
              <a:t>Повар</a:t>
            </a:r>
            <a:endParaRPr lang="ru-RU" sz="2400" b="1" dirty="0">
              <a:solidFill>
                <a:schemeClr val="bg1"/>
              </a:solidFill>
            </a:endParaRPr>
          </a:p>
        </p:txBody>
      </p:sp>
      <p:pic>
        <p:nvPicPr>
          <p:cNvPr id="16386" name="Picture 2" descr="http://www.wga.hu/art/a/arcimbol/seasons8.jpg"/>
          <p:cNvPicPr>
            <a:picLocks noChangeAspect="1" noChangeArrowheads="1"/>
          </p:cNvPicPr>
          <p:nvPr/>
        </p:nvPicPr>
        <p:blipFill>
          <a:blip r:embed="rId3" cstate="email"/>
          <a:srcRect/>
          <a:stretch>
            <a:fillRect/>
          </a:stretch>
        </p:blipFill>
        <p:spPr bwMode="auto">
          <a:xfrm>
            <a:off x="5791200" y="4166312"/>
            <a:ext cx="1828800" cy="2421332"/>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81000"/>
            <a:ext cx="8610600" cy="5745163"/>
          </a:xfrm>
        </p:spPr>
        <p:txBody>
          <a:bodyPr>
            <a:normAutofit/>
          </a:bodyPr>
          <a:lstStyle/>
          <a:p>
            <a:pPr algn="just">
              <a:buNone/>
            </a:pPr>
            <a:r>
              <a:rPr lang="ru-RU" sz="2400" dirty="0" smtClean="0"/>
              <a:t>         </a:t>
            </a:r>
            <a:r>
              <a:rPr lang="ru-RU" sz="2400" b="1" dirty="0" smtClean="0">
                <a:solidFill>
                  <a:srgbClr val="421604"/>
                </a:solidFill>
              </a:rPr>
              <a:t>В 1570 </a:t>
            </a:r>
            <a:r>
              <a:rPr lang="ru-RU" sz="2400" b="1" dirty="0" err="1" smtClean="0">
                <a:solidFill>
                  <a:srgbClr val="421604"/>
                </a:solidFill>
              </a:rPr>
              <a:t>Арчимбольдо</a:t>
            </a:r>
            <a:r>
              <a:rPr lang="ru-RU" sz="2400" b="1" dirty="0" smtClean="0">
                <a:solidFill>
                  <a:srgbClr val="421604"/>
                </a:solidFill>
              </a:rPr>
              <a:t> был послан в Прагу к Рудольфу, сыну Максимилиана, проектировать сложное театрализованное представление и остался служить Рудольфу II, когда тот поднялся на трон (1575) после смерти Максимилиана II. Искусство было вечной любовью сына Максимилиана — Рудольфа II, он отдал под мастерские часть дворца и способствовал тому, что в Праге сложилось тесное сообщество художников, получивших впоследствии название "</a:t>
            </a:r>
            <a:r>
              <a:rPr lang="ru-RU" sz="2400" b="1" dirty="0" err="1" smtClean="0">
                <a:solidFill>
                  <a:srgbClr val="421604"/>
                </a:solidFill>
              </a:rPr>
              <a:t>рудольфинцы</a:t>
            </a:r>
            <a:r>
              <a:rPr lang="ru-RU" sz="2400" b="1" dirty="0" smtClean="0">
                <a:solidFill>
                  <a:srgbClr val="421604"/>
                </a:solidFill>
              </a:rPr>
              <a:t>". </a:t>
            </a:r>
            <a:endParaRPr lang="ru-RU" sz="2400" b="1" dirty="0">
              <a:solidFill>
                <a:srgbClr val="421604"/>
              </a:solidFill>
            </a:endParaRPr>
          </a:p>
        </p:txBody>
      </p:sp>
      <p:pic>
        <p:nvPicPr>
          <p:cNvPr id="4" name="Picture 2" descr="Прадедушка сюрреализма"/>
          <p:cNvPicPr>
            <a:picLocks noChangeAspect="1" noChangeArrowheads="1"/>
          </p:cNvPicPr>
          <p:nvPr/>
        </p:nvPicPr>
        <p:blipFill>
          <a:blip r:embed="rId2" cstate="email"/>
          <a:srcRect/>
          <a:stretch>
            <a:fillRect/>
          </a:stretch>
        </p:blipFill>
        <p:spPr bwMode="auto">
          <a:xfrm>
            <a:off x="6096000" y="3505200"/>
            <a:ext cx="2492375" cy="3148263"/>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1447800" y="5334000"/>
            <a:ext cx="4724400" cy="1415772"/>
          </a:xfrm>
          <a:prstGeom prst="rect">
            <a:avLst/>
          </a:prstGeom>
        </p:spPr>
        <p:txBody>
          <a:bodyPr wrap="square">
            <a:spAutoFit/>
          </a:bodyPr>
          <a:lstStyle/>
          <a:p>
            <a:pPr algn="ctr"/>
            <a:r>
              <a:rPr lang="ru-RU" sz="2400" b="1" dirty="0" err="1" smtClean="0">
                <a:solidFill>
                  <a:schemeClr val="tx1">
                    <a:lumMod val="85000"/>
                    <a:lumOff val="15000"/>
                  </a:schemeClr>
                </a:solidFill>
              </a:rPr>
              <a:t>Вертумн</a:t>
            </a:r>
            <a:r>
              <a:rPr lang="ru-RU" sz="2400" b="1" dirty="0" smtClean="0">
                <a:solidFill>
                  <a:schemeClr val="tx1">
                    <a:lumMod val="85000"/>
                    <a:lumOff val="15000"/>
                  </a:schemeClr>
                </a:solidFill>
              </a:rPr>
              <a:t> (Портрет императора Рудольфа Второго)</a:t>
            </a:r>
          </a:p>
          <a:p>
            <a:r>
              <a:rPr lang="ru-RU" sz="2000" b="1" dirty="0" smtClean="0">
                <a:solidFill>
                  <a:schemeClr val="tx1">
                    <a:lumMod val="85000"/>
                    <a:lumOff val="15000"/>
                  </a:schemeClr>
                </a:solidFill>
              </a:rPr>
              <a:t/>
            </a:r>
            <a:br>
              <a:rPr lang="ru-RU" sz="2000" b="1" dirty="0" smtClean="0">
                <a:solidFill>
                  <a:schemeClr val="tx1">
                    <a:lumMod val="85000"/>
                    <a:lumOff val="15000"/>
                  </a:schemeClr>
                </a:solidFill>
              </a:rPr>
            </a:br>
            <a:endParaRPr lang="ru-RU" b="1" dirty="0">
              <a:solidFill>
                <a:schemeClr val="tx1">
                  <a:lumMod val="85000"/>
                  <a:lumOff val="15000"/>
                </a:schemeClr>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8839200" cy="5897563"/>
          </a:xfrm>
        </p:spPr>
        <p:txBody>
          <a:bodyPr>
            <a:normAutofit/>
          </a:bodyPr>
          <a:lstStyle/>
          <a:p>
            <a:pPr algn="just">
              <a:buNone/>
            </a:pPr>
            <a:r>
              <a:rPr lang="ru-RU" dirty="0" smtClean="0"/>
              <a:t>     </a:t>
            </a:r>
            <a:r>
              <a:rPr lang="ru-RU" sz="2400" b="1" dirty="0" smtClean="0">
                <a:solidFill>
                  <a:srgbClr val="C00000"/>
                </a:solidFill>
              </a:rPr>
              <a:t>Маньеризм</a:t>
            </a:r>
            <a:r>
              <a:rPr lang="ru-RU" sz="2400" b="1" dirty="0" smtClean="0">
                <a:solidFill>
                  <a:srgbClr val="421604"/>
                </a:solidFill>
              </a:rPr>
              <a:t> — всегда искусство высокой игры. И никогда не сводится к простому соответствию зримого и сущего. Это искусство стремилось связать в единую цепь мир природы и мир человека, живых и мёртвых, небо и землю, звёзды и людские характеры, цвет, букву, число, даже звук. Не кто иной, как </a:t>
            </a:r>
            <a:r>
              <a:rPr lang="ru-RU" sz="2400" b="1" dirty="0" err="1" smtClean="0">
                <a:solidFill>
                  <a:srgbClr val="421604"/>
                </a:solidFill>
              </a:rPr>
              <a:t>Арчимбольдо</a:t>
            </a:r>
            <a:r>
              <a:rPr lang="ru-RU" sz="2400" b="1" dirty="0" smtClean="0">
                <a:solidFill>
                  <a:srgbClr val="421604"/>
                </a:solidFill>
              </a:rPr>
              <a:t>, изобрёл клавесин, игра на котором вызывала различные цветовые эффекты. Это искусство искало синтеза, но так и не обрело его. Оно предлагало смелые решения, но порой заходило в тупик.</a:t>
            </a:r>
            <a:br>
              <a:rPr lang="ru-RU" sz="2400" b="1" dirty="0" smtClean="0">
                <a:solidFill>
                  <a:srgbClr val="421604"/>
                </a:solidFill>
              </a:rPr>
            </a:br>
            <a:r>
              <a:rPr lang="ru-RU" sz="2400" b="1" dirty="0" smtClean="0">
                <a:solidFill>
                  <a:srgbClr val="421604"/>
                </a:solidFill>
              </a:rPr>
              <a:t/>
            </a:r>
            <a:br>
              <a:rPr lang="ru-RU" sz="2400" b="1" dirty="0" smtClean="0">
                <a:solidFill>
                  <a:srgbClr val="421604"/>
                </a:solidFill>
              </a:rPr>
            </a:br>
            <a:endParaRPr lang="ru-RU" sz="2400" b="1" dirty="0">
              <a:solidFill>
                <a:srgbClr val="421604"/>
              </a:solidFill>
            </a:endParaRPr>
          </a:p>
        </p:txBody>
      </p:sp>
      <p:pic>
        <p:nvPicPr>
          <p:cNvPr id="28674" name="Picture 2" descr="Картинка 4 из 383"/>
          <p:cNvPicPr>
            <a:picLocks noChangeAspect="1" noChangeArrowheads="1"/>
          </p:cNvPicPr>
          <p:nvPr/>
        </p:nvPicPr>
        <p:blipFill>
          <a:blip r:embed="rId2" cstate="email"/>
          <a:srcRect/>
          <a:stretch>
            <a:fillRect/>
          </a:stretch>
        </p:blipFill>
        <p:spPr bwMode="auto">
          <a:xfrm>
            <a:off x="533400" y="4038600"/>
            <a:ext cx="1800225" cy="2392326"/>
          </a:xfrm>
          <a:prstGeom prst="rect">
            <a:avLst/>
          </a:prstGeom>
          <a:ln>
            <a:noFill/>
          </a:ln>
          <a:effectLst>
            <a:outerShdw blurRad="190500" algn="tl" rotWithShape="0">
              <a:srgbClr val="000000">
                <a:alpha val="70000"/>
              </a:srgbClr>
            </a:outerShdw>
          </a:effectLst>
        </p:spPr>
      </p:pic>
      <p:pic>
        <p:nvPicPr>
          <p:cNvPr id="28676" name="Picture 4" descr="Картинка 12 из 383"/>
          <p:cNvPicPr>
            <a:picLocks noChangeAspect="1" noChangeArrowheads="1"/>
          </p:cNvPicPr>
          <p:nvPr/>
        </p:nvPicPr>
        <p:blipFill>
          <a:blip r:embed="rId3" cstate="email"/>
          <a:srcRect/>
          <a:stretch>
            <a:fillRect/>
          </a:stretch>
        </p:blipFill>
        <p:spPr bwMode="auto">
          <a:xfrm>
            <a:off x="2819400" y="4114800"/>
            <a:ext cx="1802892" cy="2356721"/>
          </a:xfrm>
          <a:prstGeom prst="rect">
            <a:avLst/>
          </a:prstGeom>
          <a:ln>
            <a:noFill/>
          </a:ln>
          <a:effectLst>
            <a:outerShdw blurRad="190500" algn="tl" rotWithShape="0">
              <a:srgbClr val="000000">
                <a:alpha val="70000"/>
              </a:srgbClr>
            </a:outerShdw>
          </a:effectLst>
        </p:spPr>
      </p:pic>
      <p:pic>
        <p:nvPicPr>
          <p:cNvPr id="28678" name="Picture 6" descr="Картинка 35 из 383"/>
          <p:cNvPicPr>
            <a:picLocks noChangeAspect="1" noChangeArrowheads="1"/>
          </p:cNvPicPr>
          <p:nvPr/>
        </p:nvPicPr>
        <p:blipFill>
          <a:blip r:embed="rId4" cstate="email"/>
          <a:srcRect/>
          <a:stretch>
            <a:fillRect/>
          </a:stretch>
        </p:blipFill>
        <p:spPr bwMode="auto">
          <a:xfrm>
            <a:off x="5105400" y="4114800"/>
            <a:ext cx="1724025" cy="2353618"/>
          </a:xfrm>
          <a:prstGeom prst="rect">
            <a:avLst/>
          </a:prstGeom>
          <a:ln>
            <a:noFill/>
          </a:ln>
          <a:effectLst>
            <a:outerShdw blurRad="190500" algn="tl" rotWithShape="0">
              <a:srgbClr val="000000">
                <a:alpha val="70000"/>
              </a:srgbClr>
            </a:outerShdw>
          </a:effectLst>
        </p:spPr>
      </p:pic>
      <p:pic>
        <p:nvPicPr>
          <p:cNvPr id="28680" name="Picture 8" descr="Увеличить"/>
          <p:cNvPicPr>
            <a:picLocks noChangeAspect="1" noChangeArrowheads="1"/>
          </p:cNvPicPr>
          <p:nvPr/>
        </p:nvPicPr>
        <p:blipFill>
          <a:blip r:embed="rId5" cstate="email"/>
          <a:srcRect/>
          <a:stretch>
            <a:fillRect/>
          </a:stretch>
        </p:blipFill>
        <p:spPr bwMode="auto">
          <a:xfrm>
            <a:off x="7239000" y="4114800"/>
            <a:ext cx="1619250" cy="2387834"/>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28600"/>
            <a:ext cx="8610600" cy="5897563"/>
          </a:xfrm>
        </p:spPr>
        <p:txBody>
          <a:bodyPr>
            <a:normAutofit/>
          </a:bodyPr>
          <a:lstStyle/>
          <a:p>
            <a:pPr algn="just">
              <a:buNone/>
            </a:pPr>
            <a:r>
              <a:rPr lang="ru-RU" sz="1800" b="1" dirty="0" smtClean="0">
                <a:solidFill>
                  <a:srgbClr val="421604"/>
                </a:solidFill>
              </a:rPr>
              <a:t>       </a:t>
            </a:r>
            <a:r>
              <a:rPr lang="ru-RU" sz="2400" b="1" dirty="0" smtClean="0">
                <a:solidFill>
                  <a:srgbClr val="421604"/>
                </a:solidFill>
              </a:rPr>
              <a:t>Первую серию фантастических портретов-коллажей художник выполнил для Максимилиана II в 1563 г., это были </a:t>
            </a:r>
            <a:r>
              <a:rPr lang="ru-RU" sz="2400" b="1" dirty="0" smtClean="0">
                <a:solidFill>
                  <a:srgbClr val="C00000"/>
                </a:solidFill>
              </a:rPr>
              <a:t>«Времена года». </a:t>
            </a:r>
            <a:r>
              <a:rPr lang="ru-RU" sz="2400" b="1" dirty="0" smtClean="0">
                <a:solidFill>
                  <a:srgbClr val="421604"/>
                </a:solidFill>
              </a:rPr>
              <a:t>Несколько позже (1566) появились «Элементы». Обе эти серии (</a:t>
            </a:r>
            <a:r>
              <a:rPr lang="ru-RU" sz="2400" b="1" dirty="0" err="1" smtClean="0">
                <a:solidFill>
                  <a:srgbClr val="421604"/>
                </a:solidFill>
              </a:rPr>
              <a:t>составляюшие</a:t>
            </a:r>
            <a:r>
              <a:rPr lang="ru-RU" sz="2400" b="1" dirty="0" smtClean="0">
                <a:solidFill>
                  <a:srgbClr val="421604"/>
                </a:solidFill>
              </a:rPr>
              <a:t> по Аристотелю «Универсум») символизируют связь микрокосма с макрокосмом, т.е. могут быть истолкованы как символ высшего единства, вечности. </a:t>
            </a:r>
            <a:br>
              <a:rPr lang="ru-RU" sz="2400" b="1" dirty="0" smtClean="0">
                <a:solidFill>
                  <a:srgbClr val="421604"/>
                </a:solidFill>
              </a:rPr>
            </a:br>
            <a:r>
              <a:rPr lang="ru-RU" sz="2400" b="1" dirty="0" smtClean="0">
                <a:solidFill>
                  <a:srgbClr val="421604"/>
                </a:solidFill>
              </a:rPr>
              <a:t/>
            </a:r>
            <a:br>
              <a:rPr lang="ru-RU" sz="2400" b="1" dirty="0" smtClean="0">
                <a:solidFill>
                  <a:srgbClr val="421604"/>
                </a:solidFill>
              </a:rPr>
            </a:br>
            <a:endParaRPr lang="ru-RU" sz="2400" b="1" dirty="0">
              <a:solidFill>
                <a:srgbClr val="421604"/>
              </a:solidFill>
            </a:endParaRPr>
          </a:p>
        </p:txBody>
      </p:sp>
      <p:pic>
        <p:nvPicPr>
          <p:cNvPr id="25602" name="Picture 2" descr="Увеличить"/>
          <p:cNvPicPr>
            <a:picLocks noChangeAspect="1" noChangeArrowheads="1"/>
          </p:cNvPicPr>
          <p:nvPr/>
        </p:nvPicPr>
        <p:blipFill>
          <a:blip r:embed="rId2" cstate="email"/>
          <a:srcRect/>
          <a:stretch>
            <a:fillRect/>
          </a:stretch>
        </p:blipFill>
        <p:spPr bwMode="auto">
          <a:xfrm>
            <a:off x="609600" y="3048000"/>
            <a:ext cx="2621724" cy="3429000"/>
          </a:xfrm>
          <a:prstGeom prst="rect">
            <a:avLst/>
          </a:prstGeom>
          <a:ln>
            <a:noFill/>
          </a:ln>
          <a:effectLst>
            <a:outerShdw blurRad="190500" algn="tl" rotWithShape="0">
              <a:srgbClr val="000000">
                <a:alpha val="70000"/>
              </a:srgbClr>
            </a:outerShdw>
          </a:effectLst>
        </p:spPr>
      </p:pic>
      <p:pic>
        <p:nvPicPr>
          <p:cNvPr id="5" name="Picture 2" descr="Прадедушка сюрреализма"/>
          <p:cNvPicPr>
            <a:picLocks noChangeAspect="1" noChangeArrowheads="1"/>
          </p:cNvPicPr>
          <p:nvPr/>
        </p:nvPicPr>
        <p:blipFill>
          <a:blip r:embed="rId3" cstate="email"/>
          <a:srcRect/>
          <a:stretch>
            <a:fillRect/>
          </a:stretch>
        </p:blipFill>
        <p:spPr bwMode="auto">
          <a:xfrm>
            <a:off x="4953000" y="3276600"/>
            <a:ext cx="1447800" cy="1798509"/>
          </a:xfrm>
          <a:prstGeom prst="rect">
            <a:avLst/>
          </a:prstGeom>
          <a:ln>
            <a:noFill/>
          </a:ln>
          <a:effectLst>
            <a:outerShdw blurRad="190500" algn="tl" rotWithShape="0">
              <a:srgbClr val="000000">
                <a:alpha val="70000"/>
              </a:srgbClr>
            </a:outerShdw>
          </a:effectLst>
        </p:spPr>
      </p:pic>
      <p:pic>
        <p:nvPicPr>
          <p:cNvPr id="6" name="Picture 4" descr="Прадедушка сюрреализма"/>
          <p:cNvPicPr>
            <a:picLocks noChangeAspect="1" noChangeArrowheads="1"/>
          </p:cNvPicPr>
          <p:nvPr/>
        </p:nvPicPr>
        <p:blipFill>
          <a:blip r:embed="rId4" cstate="email"/>
          <a:srcRect/>
          <a:stretch>
            <a:fillRect/>
          </a:stretch>
        </p:blipFill>
        <p:spPr bwMode="auto">
          <a:xfrm>
            <a:off x="7543800" y="3352800"/>
            <a:ext cx="1419098" cy="1748374"/>
          </a:xfrm>
          <a:prstGeom prst="rect">
            <a:avLst/>
          </a:prstGeom>
          <a:ln>
            <a:noFill/>
          </a:ln>
          <a:effectLst>
            <a:outerShdw blurRad="190500" algn="tl" rotWithShape="0">
              <a:srgbClr val="000000">
                <a:alpha val="70000"/>
              </a:srgbClr>
            </a:outerShdw>
          </a:effectLst>
        </p:spPr>
      </p:pic>
      <p:pic>
        <p:nvPicPr>
          <p:cNvPr id="7" name="Picture 2" descr="Увеличить"/>
          <p:cNvPicPr>
            <a:picLocks noChangeAspect="1" noChangeArrowheads="1"/>
          </p:cNvPicPr>
          <p:nvPr/>
        </p:nvPicPr>
        <p:blipFill>
          <a:blip r:embed="rId5" cstate="email"/>
          <a:srcRect/>
          <a:stretch>
            <a:fillRect/>
          </a:stretch>
        </p:blipFill>
        <p:spPr bwMode="auto">
          <a:xfrm>
            <a:off x="3962400" y="4953000"/>
            <a:ext cx="1410891" cy="1703718"/>
          </a:xfrm>
          <a:prstGeom prst="rect">
            <a:avLst/>
          </a:prstGeom>
          <a:ln>
            <a:noFill/>
          </a:ln>
          <a:effectLst>
            <a:outerShdw blurRad="190500" algn="tl" rotWithShape="0">
              <a:srgbClr val="000000">
                <a:alpha val="70000"/>
              </a:srgbClr>
            </a:outerShdw>
          </a:effectLst>
        </p:spPr>
      </p:pic>
      <p:pic>
        <p:nvPicPr>
          <p:cNvPr id="8" name="Picture 8" descr="Прадедушка сюрреализма"/>
          <p:cNvPicPr>
            <a:picLocks noChangeAspect="1" noChangeArrowheads="1"/>
          </p:cNvPicPr>
          <p:nvPr/>
        </p:nvPicPr>
        <p:blipFill>
          <a:blip r:embed="rId6" cstate="email"/>
          <a:srcRect/>
          <a:stretch>
            <a:fillRect/>
          </a:stretch>
        </p:blipFill>
        <p:spPr bwMode="auto">
          <a:xfrm>
            <a:off x="6553200" y="4876800"/>
            <a:ext cx="1454658" cy="1752600"/>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610600" cy="5821363"/>
          </a:xfrm>
        </p:spPr>
        <p:txBody>
          <a:bodyPr>
            <a:noAutofit/>
          </a:bodyPr>
          <a:lstStyle/>
          <a:p>
            <a:pPr algn="just">
              <a:buNone/>
            </a:pPr>
            <a:r>
              <a:rPr lang="ru-RU" sz="2400" b="1" dirty="0" smtClean="0">
                <a:solidFill>
                  <a:srgbClr val="421604"/>
                </a:solidFill>
              </a:rPr>
              <a:t>       В обоих циклах применен один и тот же изобразительный прием: на глухом черном фоне воздвигаются антропоморфные пирамиды из отдельных, нагроможденных друг на друга предметов. Написанные с абсолютной зрительной адекватностью, красочные, на свой лад одушевленные, они обладают почти сюрреалистической навязчивостью. </a:t>
            </a:r>
            <a:br>
              <a:rPr lang="ru-RU" sz="2400" b="1" dirty="0" smtClean="0">
                <a:solidFill>
                  <a:srgbClr val="421604"/>
                </a:solidFill>
              </a:rPr>
            </a:br>
            <a:r>
              <a:rPr lang="ru-RU" sz="2400" b="1" dirty="0" smtClean="0">
                <a:solidFill>
                  <a:srgbClr val="421604"/>
                </a:solidFill>
              </a:rPr>
              <a:t/>
            </a:r>
            <a:br>
              <a:rPr lang="ru-RU" sz="2400" b="1" dirty="0" smtClean="0">
                <a:solidFill>
                  <a:srgbClr val="421604"/>
                </a:solidFill>
              </a:rPr>
            </a:br>
            <a:endParaRPr lang="ru-RU" sz="2400" b="1" dirty="0">
              <a:solidFill>
                <a:srgbClr val="421604"/>
              </a:solidFill>
            </a:endParaRPr>
          </a:p>
        </p:txBody>
      </p:sp>
      <p:pic>
        <p:nvPicPr>
          <p:cNvPr id="22530" name="Picture 2" descr="http://www.wga.hu/art/a/arcimbol/element2.jpg"/>
          <p:cNvPicPr>
            <a:picLocks noChangeAspect="1" noChangeArrowheads="1"/>
          </p:cNvPicPr>
          <p:nvPr/>
        </p:nvPicPr>
        <p:blipFill>
          <a:blip r:embed="rId2" cstate="email"/>
          <a:srcRect/>
          <a:stretch>
            <a:fillRect/>
          </a:stretch>
        </p:blipFill>
        <p:spPr bwMode="auto">
          <a:xfrm>
            <a:off x="1447800" y="3124200"/>
            <a:ext cx="2590800" cy="3414854"/>
          </a:xfrm>
          <a:prstGeom prst="rect">
            <a:avLst/>
          </a:prstGeom>
          <a:ln>
            <a:noFill/>
          </a:ln>
          <a:effectLst>
            <a:outerShdw blurRad="190500" algn="tl" rotWithShape="0">
              <a:srgbClr val="000000">
                <a:alpha val="70000"/>
              </a:srgbClr>
            </a:outerShdw>
          </a:effectLst>
        </p:spPr>
      </p:pic>
      <p:pic>
        <p:nvPicPr>
          <p:cNvPr id="5" name="Picture 4" descr="Прадедушка сюрреализма"/>
          <p:cNvPicPr>
            <a:picLocks noChangeAspect="1" noChangeArrowheads="1"/>
          </p:cNvPicPr>
          <p:nvPr/>
        </p:nvPicPr>
        <p:blipFill>
          <a:blip r:embed="rId3" cstate="email"/>
          <a:srcRect/>
          <a:stretch>
            <a:fillRect/>
          </a:stretch>
        </p:blipFill>
        <p:spPr bwMode="auto">
          <a:xfrm>
            <a:off x="5486400" y="3048000"/>
            <a:ext cx="2822830" cy="3477817"/>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1211</Words>
  <PresentationFormat>Экран (4:3)</PresentationFormat>
  <Paragraphs>68</Paragraphs>
  <Slides>25</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Слайд 1</vt:lpstr>
      <vt:lpstr>Джузеппе Арчимбольдо</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«Весна»</vt:lpstr>
      <vt:lpstr>«Лето»</vt:lpstr>
      <vt:lpstr>Слайд 16</vt:lpstr>
      <vt:lpstr>Слайд 17</vt:lpstr>
      <vt:lpstr>Слайд 18</vt:lpstr>
      <vt:lpstr>Слайд 19</vt:lpstr>
      <vt:lpstr>Стихии в картинах Арчимбольдо</vt:lpstr>
      <vt:lpstr>Слайд 21</vt:lpstr>
      <vt:lpstr>Слайд 22</vt:lpstr>
      <vt:lpstr>Слайд 23</vt:lpstr>
      <vt:lpstr>Слайд 24</vt:lpstr>
      <vt:lpstr>Ссылки: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Джузеппе Арчимбольдо -  прадедушка сюрреализма</dc:title>
  <dc:creator>Мама</dc:creator>
  <cp:lastModifiedBy>Noticom</cp:lastModifiedBy>
  <cp:revision>32</cp:revision>
  <dcterms:created xsi:type="dcterms:W3CDTF">2010-06-08T06:19:30Z</dcterms:created>
  <dcterms:modified xsi:type="dcterms:W3CDTF">2010-06-09T17:13:12Z</dcterms:modified>
</cp:coreProperties>
</file>