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75" r:id="rId12"/>
    <p:sldId id="276" r:id="rId13"/>
    <p:sldId id="279" r:id="rId14"/>
    <p:sldId id="280" r:id="rId15"/>
    <p:sldId id="271" r:id="rId16"/>
    <p:sldId id="259" r:id="rId17"/>
    <p:sldId id="281" r:id="rId18"/>
    <p:sldId id="260" r:id="rId19"/>
    <p:sldId id="283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A9E"/>
    <a:srgbClr val="FFFF99"/>
    <a:srgbClr val="8C170E"/>
    <a:srgbClr val="F0FBB7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19" autoAdjust="0"/>
  </p:normalViewPr>
  <p:slideViewPr>
    <p:cSldViewPr>
      <p:cViewPr varScale="1">
        <p:scale>
          <a:sx n="74" d="100"/>
          <a:sy n="7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hinaMas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124075" cy="6408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221413" cy="6408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1719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5175" y="1557338"/>
            <a:ext cx="417353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hina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64817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4978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javascript: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hyperlink" Target="http://artclassic.edu.ru/catalog.asp?ob_no=19630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29375" y="1500188"/>
            <a:ext cx="2500313" cy="5072062"/>
          </a:xfrm>
          <a:prstGeom prst="roundRect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357950" cy="2285992"/>
          </a:xfrm>
          <a:solidFill>
            <a:srgbClr val="FCEA9E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Искусство Древнего Китая</a:t>
            </a:r>
          </a:p>
        </p:txBody>
      </p:sp>
      <p:pic>
        <p:nvPicPr>
          <p:cNvPr id="3076" name="Picture 4" descr="Чжунго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28625"/>
            <a:ext cx="143986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316_2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3357562"/>
            <a:ext cx="1206219" cy="158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Уменьшить изображение">
            <a:hlinkClick r:id="rId4" tooltip="Уменьшить изображение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1714488"/>
            <a:ext cx="2038338" cy="1557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1" descr="1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72396" y="4786322"/>
            <a:ext cx="1312861" cy="1532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0" name="Picture 7" descr="Чудовище. Инань, передний зал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285860"/>
            <a:ext cx="12747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7" descr="Типографское начертание иероглифа. 'По-русски' лун (в отличие от аглийского 'lung) будет траскрибировано как 'long'(с ударением на 'o')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6429375" y="5000625"/>
            <a:ext cx="126047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714375" y="6000750"/>
            <a:ext cx="5429250" cy="642938"/>
          </a:xfrm>
          <a:prstGeom prst="roundRect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Постовалова Г.М., г.Ноябрьск ЯНАО</a:t>
            </a:r>
          </a:p>
        </p:txBody>
      </p:sp>
      <p:pic>
        <p:nvPicPr>
          <p:cNvPr id="3083" name="Picture 5" descr="china_myth02_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1142984"/>
            <a:ext cx="7747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7" descr="Птица с лицом человека. Инань, передний зал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2438" y="3714750"/>
            <a:ext cx="6318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6" descr="Дракон — эмблема востока и тигр — эмблема запада. Изображение на саркофаге Ван Хуэя, найденном в провинции Сикан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0" y="1357298"/>
            <a:ext cx="22145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4"/>
          <p:cNvSpPr>
            <a:spLocks noGrp="1"/>
          </p:cNvSpPr>
          <p:nvPr>
            <p:ph idx="1"/>
          </p:nvPr>
        </p:nvSpPr>
        <p:spPr>
          <a:xfrm>
            <a:off x="142875" y="214313"/>
            <a:ext cx="8821738" cy="2143125"/>
          </a:xfrm>
          <a:solidFill>
            <a:srgbClr val="F0FBB7"/>
          </a:solidFill>
        </p:spPr>
        <p:txBody>
          <a:bodyPr/>
          <a:lstStyle/>
          <a:p>
            <a:pPr algn="just">
              <a:buFontTx/>
              <a:buNone/>
            </a:pPr>
            <a:r>
              <a:rPr lang="ru-RU" dirty="0" smtClean="0">
                <a:solidFill>
                  <a:srgbClr val="8C170E"/>
                </a:solidFill>
              </a:rPr>
              <a:t>    </a:t>
            </a:r>
            <a:r>
              <a:rPr lang="ru-RU" sz="2400" dirty="0" smtClean="0">
                <a:solidFill>
                  <a:srgbClr val="8C170E"/>
                </a:solidFill>
              </a:rPr>
              <a:t>В гробницах находят огромное количество ритуальных бронзовых сосудов. Бронза всегда считалась  ценным металлом в Китае. Она использовалась  при изготовлении предметов роскоши, оружия, а чуть позже из неё чеканились  монеты. </a:t>
            </a:r>
          </a:p>
        </p:txBody>
      </p:sp>
      <p:pic>
        <p:nvPicPr>
          <p:cNvPr id="12291" name="Picture 4" descr="D:\мировая культурав\МИРОВАЯ ХУДОЖЕСТВЕННАЯ КУЛЬТУРА!\15. ВОСТОК\карт\китай\sfile_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500570"/>
            <a:ext cx="2928937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D:\мировая культурав\МИРОВАЯ ХУДОЖЕСТВЕННАЯ КУЛЬТУРА!\15. ВОСТОК\карт\китай\sfile_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428875"/>
            <a:ext cx="40767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48.radikal.ru/i120/0903/a6/5584a7d5fb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5143512"/>
            <a:ext cx="1595406" cy="1196555"/>
          </a:xfrm>
          <a:prstGeom prst="rect">
            <a:avLst/>
          </a:prstGeom>
          <a:noFill/>
        </p:spPr>
      </p:pic>
      <p:pic>
        <p:nvPicPr>
          <p:cNvPr id="13314" name="Picture 2" descr="Картинка 15 из 39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000372"/>
            <a:ext cx="4405310" cy="29251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2143140"/>
          </a:xfrm>
          <a:solidFill>
            <a:srgbClr val="F0FBB7"/>
          </a:solidFill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sz="2400" dirty="0" smtClean="0">
                <a:solidFill>
                  <a:srgbClr val="8C170E"/>
                </a:solidFill>
              </a:rPr>
              <a:t>Большую роль играл культ мёртвых. В могилы мёртвых клали много разных вещей, которые должны их провожать и охранять в загробной жизни. По разнообразным могильным остаткам можно судить о чётком классовом разделении</a:t>
            </a:r>
            <a:endParaRPr lang="ru-RU" sz="2400" dirty="0">
              <a:solidFill>
                <a:srgbClr val="8C170E"/>
              </a:solidFill>
            </a:endParaRPr>
          </a:p>
        </p:txBody>
      </p:sp>
      <p:pic>
        <p:nvPicPr>
          <p:cNvPr id="32770" name="Picture 2" descr="http://stat14.privet.ru/lr/083349b525d0ddeffa4615ea26d077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82"/>
            <a:ext cx="4857784" cy="3965537"/>
          </a:xfrm>
          <a:prstGeom prst="rect">
            <a:avLst/>
          </a:prstGeom>
          <a:noFill/>
        </p:spPr>
      </p:pic>
      <p:pic>
        <p:nvPicPr>
          <p:cNvPr id="12290" name="Picture 2" descr="В Китае найдено 9 гробниц с терракотовыми фигуркам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643182"/>
            <a:ext cx="2667842" cy="40195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572560" cy="3714776"/>
          </a:xfrm>
          <a:solidFill>
            <a:srgbClr val="F0FBB7"/>
          </a:solidFill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8C170E"/>
                </a:solidFill>
              </a:rPr>
              <a:t>     Традиционная </a:t>
            </a:r>
            <a:r>
              <a:rPr lang="ru-RU" sz="2400" b="1" dirty="0" smtClean="0">
                <a:solidFill>
                  <a:srgbClr val="C00000"/>
                </a:solidFill>
              </a:rPr>
              <a:t>китайская живопись </a:t>
            </a:r>
            <a:r>
              <a:rPr lang="ru-RU" sz="2400" dirty="0" smtClean="0">
                <a:solidFill>
                  <a:srgbClr val="8C170E"/>
                </a:solidFill>
              </a:rPr>
              <a:t>существенно отличается от западной. По форме она близка к европейскому импрессионизму - с той только разницей, что существовала уже за много веков до появления последнего. Картина - это иной мир, где трава может быть черной, а лица людей - красными. Но все вместе, в едином контексте смотрится органично, художник видит гармоничное слияние человеческого и природного. Китайская живопись движется от сложного к простому. </a:t>
            </a:r>
            <a:endParaRPr lang="ru-RU" sz="2400" dirty="0">
              <a:solidFill>
                <a:srgbClr val="8C170E"/>
              </a:solidFill>
            </a:endParaRPr>
          </a:p>
        </p:txBody>
      </p:sp>
      <p:pic>
        <p:nvPicPr>
          <p:cNvPr id="11266" name="Picture 2" descr="http://stat17.privet.ru/lr/093369bed87ce95fdcb72b8087b0db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4071942"/>
            <a:ext cx="1205501" cy="2571736"/>
          </a:xfrm>
          <a:prstGeom prst="rect">
            <a:avLst/>
          </a:prstGeom>
          <a:noFill/>
        </p:spPr>
      </p:pic>
      <p:pic>
        <p:nvPicPr>
          <p:cNvPr id="11268" name="Picture 4" descr="http://stat17.privet.ru/lr/0a02c33409166311a38e1656895fe2d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4071942"/>
            <a:ext cx="1953105" cy="2578099"/>
          </a:xfrm>
          <a:prstGeom prst="rect">
            <a:avLst/>
          </a:prstGeom>
          <a:noFill/>
        </p:spPr>
      </p:pic>
      <p:pic>
        <p:nvPicPr>
          <p:cNvPr id="11270" name="Picture 6" descr="http://stat17.privet.ru/lr/0933453b0593a9d22db0285cbdafee1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071942"/>
            <a:ext cx="3325824" cy="2568364"/>
          </a:xfrm>
          <a:prstGeom prst="rect">
            <a:avLst/>
          </a:prstGeom>
          <a:noFill/>
        </p:spPr>
      </p:pic>
      <p:pic>
        <p:nvPicPr>
          <p:cNvPr id="11272" name="Picture 8" descr="http://xmages.net/out.php/i386307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4071942"/>
            <a:ext cx="1582751" cy="2568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572560" cy="3143272"/>
          </a:xfrm>
          <a:solidFill>
            <a:srgbClr val="F0FBB7"/>
          </a:solidFill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Если рисуется рыба, то чистое пространство вокруг обозначает воду, при рисовании горы чистое пространство может превратиться в облако. Традиционная живопись стремится к монохромному, одноцветному полотну, полагая, в духе </a:t>
            </a:r>
            <a:r>
              <a:rPr lang="ru-RU" sz="2400" dirty="0" err="1" smtClean="0">
                <a:solidFill>
                  <a:srgbClr val="C00000"/>
                </a:solidFill>
              </a:rPr>
              <a:t>даосских</a:t>
            </a:r>
            <a:r>
              <a:rPr lang="ru-RU" sz="2400" dirty="0" smtClean="0">
                <a:solidFill>
                  <a:srgbClr val="C00000"/>
                </a:solidFill>
              </a:rPr>
              <a:t> представлений, что "пять цветов слепят человека". Имеется в виду, что изобилие внешних красот может отвлечь от красоты внутренней, подлинной.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6866" name="Picture 2" descr="http://oracl.com.ua/taiji/paint/pata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1626252" cy="3071810"/>
          </a:xfrm>
          <a:prstGeom prst="rect">
            <a:avLst/>
          </a:prstGeom>
          <a:noFill/>
        </p:spPr>
      </p:pic>
      <p:pic>
        <p:nvPicPr>
          <p:cNvPr id="36868" name="Picture 4" descr="http://www.coloribus.com/files/adsarchive/part_1307/13076155/file/china-environment-protection-foundation-cepf-global-warming-small-74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876"/>
            <a:ext cx="6643734" cy="30575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5643602" cy="4857808"/>
          </a:xfrm>
          <a:solidFill>
            <a:srgbClr val="F0FBB7"/>
          </a:solidFill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Обычно картины пишутся как бы на одном дыхании, не отрываясь. На китайских картинах, как правило, присутствуют иероглифы. Это название картины, имя автора и личная печать художника. Без личной печати картина считается незаконченной. Очень часто картина украшается стихами из традиционной китайской поэзии, подходящими по настроению или по мысли, а также философскими изречениями.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214290"/>
            <a:ext cx="2714612" cy="100013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://www.vabi.spb.ru/modern_chinese/the-gallery-of-china/Jia_Ji_Xia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214290"/>
            <a:ext cx="2853201" cy="48815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5500702"/>
            <a:ext cx="5500726" cy="1143008"/>
          </a:xfrm>
          <a:prstGeom prst="rect">
            <a:avLst/>
          </a:prstGeom>
          <a:solidFill>
            <a:srgbClr val="FFFF99"/>
          </a:solidFill>
          <a:ln>
            <a:solidFill>
              <a:srgbClr val="F0F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Характерная черта живописи – синтез живописи, поэзии, каллиграфии.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Изобразительное искусство Кита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2071670" cy="1696180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5" name="Picture 11" descr="Изобразительное искусство Кита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5992"/>
            <a:ext cx="2000232" cy="1625189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7" name="Picture 13" descr="Изобразительное искусство Кита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3143248"/>
            <a:ext cx="2000264" cy="1916920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1" name="Picture 17" descr="Изобразительное искусство Кита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4000504"/>
            <a:ext cx="2075547" cy="2714612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3" name="Picture 19" descr="Изобразительное искусство Китая! часть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5143512"/>
            <a:ext cx="2286016" cy="1547823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7" name="Picture 23" descr="Изобразительное искусство Китая! часть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214290"/>
            <a:ext cx="2319847" cy="2286016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Изобразительное искусство Китая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785794"/>
            <a:ext cx="2285984" cy="1724014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9" name="Picture 5" descr="Изобразительное искусство Китая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6248" y="1643050"/>
            <a:ext cx="2143108" cy="1718952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9" name="Picture 15" descr="Изобразительное искусство Китая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15074" y="2500306"/>
            <a:ext cx="2500330" cy="3306222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hinaPrin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64117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Архитектура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14290"/>
            <a:ext cx="4572032" cy="32147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Китайцы подарили миру один из самых необычных видов зодчества – пагоды. Эти изящные многоярусные башни стали визитной карточкой страны. Пагоды сооружались из разных материалов, в том числе и металлических плит.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Файл:Lake Shanhu pagodas at nigh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857628"/>
            <a:ext cx="4036718" cy="2679372"/>
          </a:xfrm>
          <a:prstGeom prst="rect">
            <a:avLst/>
          </a:prstGeom>
          <a:noFill/>
        </p:spPr>
      </p:pic>
      <p:pic>
        <p:nvPicPr>
          <p:cNvPr id="11" name="Picture 6" descr="Файл:Xiao yan 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857628"/>
            <a:ext cx="1749915" cy="2633666"/>
          </a:xfrm>
          <a:prstGeom prst="rect">
            <a:avLst/>
          </a:prstGeom>
          <a:noFill/>
        </p:spPr>
      </p:pic>
      <p:pic>
        <p:nvPicPr>
          <p:cNvPr id="12" name="Picture 4" descr="Файл:YakushijiPagod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3929066"/>
            <a:ext cx="2146678" cy="25863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hinaPrin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3929057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Архитектура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85728"/>
            <a:ext cx="5357850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Вид культового зодчества – буддийские пещерные храмы. Высекались они обычно в толще отвесных скал и представляли целые комплексы пещер, гротов и ниш, соединенных деревянными переходами и висячими мостами.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10" descr="Картинка 18 из 4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43380"/>
            <a:ext cx="4286248" cy="237231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2" descr="Картинка 31 из 4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786058"/>
            <a:ext cx="2855734" cy="214314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Picture 8" descr="http://kitaylife.ru/images/p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357694"/>
            <a:ext cx="3071802" cy="22879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Picture 2" descr="http://china.kulichki.com/pictures/albums/city/shnghai/M0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2857496"/>
            <a:ext cx="2002421" cy="15001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5643602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Китайская музыка </a:t>
            </a:r>
          </a:p>
        </p:txBody>
      </p:sp>
      <p:pic>
        <p:nvPicPr>
          <p:cNvPr id="9228" name="Picture 12" descr="Картинка 5 из 185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500174"/>
            <a:ext cx="2366010" cy="3429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230" name="Picture 14" descr="Картинка 7 из 185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0"/>
            <a:ext cx="2500298" cy="34368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232" name="Picture 16" descr="Картинка 26 из 185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714752"/>
            <a:ext cx="2586982" cy="26669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43702" y="385762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пипа</a:t>
            </a:r>
            <a:endParaRPr lang="ru-RU" dirty="0"/>
          </a:p>
        </p:txBody>
      </p:sp>
      <p:pic>
        <p:nvPicPr>
          <p:cNvPr id="9234" name="Picture 18" descr="http://russian.cri.cn/chinaabc/chapter23/lu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643314"/>
            <a:ext cx="2879670" cy="278608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1472" y="3857628"/>
            <a:ext cx="885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кунхоу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3673475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Китайский театр</a:t>
            </a:r>
          </a:p>
        </p:txBody>
      </p:sp>
      <p:pic>
        <p:nvPicPr>
          <p:cNvPr id="9220" name="Picture 4" descr="Картинка 21 из 77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142851"/>
            <a:ext cx="2453685" cy="189108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9222" name="Picture 6" descr="Картинка 23 из 77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071810"/>
            <a:ext cx="1142632" cy="14696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1500174"/>
            <a:ext cx="4643470" cy="5143536"/>
          </a:xfrm>
          <a:prstGeom prst="rect">
            <a:avLst/>
          </a:prstGeom>
          <a:solidFill>
            <a:srgbClr val="FFFF99"/>
          </a:solidFill>
          <a:ln>
            <a:solidFill>
              <a:srgbClr val="FCE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    Истоки китайского театра ведут в </a:t>
            </a:r>
            <a:r>
              <a:rPr lang="en-US" sz="2400" dirty="0" smtClean="0">
                <a:solidFill>
                  <a:srgbClr val="C00000"/>
                </a:solidFill>
              </a:rPr>
              <a:t>I</a:t>
            </a:r>
            <a:r>
              <a:rPr lang="ru-RU" sz="2400" dirty="0" smtClean="0">
                <a:solidFill>
                  <a:srgbClr val="C00000"/>
                </a:solidFill>
              </a:rPr>
              <a:t> тыс. до н.э. Это были ритуальные представления с пением и танцами. В Древнем Китае  существовали театр кукол, театр теней.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     Расцвет  театрального искусства начался в 13-14вв. Сочетание пения, декламации, танца и музыки. Декорации отсутствовали., условный реквизит., использовались цветовые символы.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9938" name="Picture 2" descr="Картинка 16 из 334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2428868"/>
            <a:ext cx="2452347" cy="1835809"/>
          </a:xfrm>
          <a:prstGeom prst="rect">
            <a:avLst/>
          </a:prstGeom>
          <a:noFill/>
        </p:spPr>
      </p:pic>
      <p:pic>
        <p:nvPicPr>
          <p:cNvPr id="9226" name="Picture 10" descr="Картинка 27 из 779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14290"/>
            <a:ext cx="1473213" cy="21273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9940" name="Picture 4" descr="http://www.orientmuseum.ru/pics/china/10_bi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4714860"/>
            <a:ext cx="3790118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9" name="Picture 4" descr="chin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4" y="1557338"/>
            <a:ext cx="8536017" cy="5040312"/>
          </a:xfrm>
        </p:spPr>
        <p:txBody>
          <a:bodyPr/>
          <a:lstStyle/>
          <a:p>
            <a:r>
              <a:rPr lang="en-US" sz="2000" dirty="0" smtClean="0"/>
              <a:t>http://www.artprojekt.ru/Civilization/0121.html</a:t>
            </a:r>
            <a:endParaRPr lang="ru-RU" sz="2000" dirty="0" smtClean="0"/>
          </a:p>
          <a:p>
            <a:r>
              <a:rPr lang="en-US" sz="2000" dirty="0" smtClean="0"/>
              <a:t>http://neocent.com.ua/art/print:page,1,251-izobrazitelnoe-iskusstvo-kitaja-chast-3.html</a:t>
            </a:r>
            <a:endParaRPr lang="ru-RU" sz="2000" dirty="0" smtClean="0"/>
          </a:p>
          <a:p>
            <a:r>
              <a:rPr lang="en-US" sz="2000" dirty="0" smtClean="0"/>
              <a:t>http://www.nordic-land.com/topic/1721</a:t>
            </a:r>
            <a:endParaRPr lang="ru-RU" sz="2000" dirty="0" smtClean="0"/>
          </a:p>
          <a:p>
            <a:r>
              <a:rPr lang="en-US" sz="2000" dirty="0" smtClean="0"/>
              <a:t>http://blogs.privet.ru/community/gernov51/51237674</a:t>
            </a:r>
            <a:endParaRPr lang="ru-RU" sz="2000" dirty="0" smtClean="0"/>
          </a:p>
          <a:p>
            <a:r>
              <a:rPr lang="en-US" sz="2000" dirty="0" smtClean="0"/>
              <a:t>http://historic.ru/news/item/f00/s10/n0001033/index.shtml</a:t>
            </a:r>
            <a:endParaRPr lang="ru-RU" sz="2000" dirty="0" smtClean="0"/>
          </a:p>
          <a:p>
            <a:r>
              <a:rPr lang="en-US" sz="2000" dirty="0" smtClean="0"/>
              <a:t>http://russian.cri.cn/chinaabc/chapter23/chapter230107.htm</a:t>
            </a:r>
            <a:endParaRPr lang="ru-RU" sz="2000" dirty="0" smtClean="0"/>
          </a:p>
          <a:p>
            <a:r>
              <a:rPr lang="en-US" sz="2000" dirty="0" smtClean="0"/>
              <a:t>http://www.orientmuseum.ru/art/china/</a:t>
            </a:r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99"/>
                </a:solidFill>
              </a:rPr>
              <a:t>Китайская цивилизация – одна из древнейших на Земле.</a:t>
            </a:r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357313"/>
            <a:ext cx="4214813" cy="785812"/>
          </a:xfrm>
          <a:prstGeom prst="roundRect">
            <a:avLst/>
          </a:prstGeom>
          <a:solidFill>
            <a:srgbClr val="FCEA9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Китай подарил миру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2357438"/>
            <a:ext cx="2071687" cy="785812"/>
          </a:xfrm>
          <a:prstGeom prst="roundRect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бумагу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4286250"/>
            <a:ext cx="2214562" cy="785813"/>
          </a:xfrm>
          <a:prstGeom prst="roundRect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порох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8" y="5214938"/>
            <a:ext cx="2143125" cy="785812"/>
          </a:xfrm>
          <a:prstGeom prst="roundRect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шелк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75" y="6072188"/>
            <a:ext cx="2000250" cy="785812"/>
          </a:xfrm>
          <a:prstGeom prst="roundRect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компас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88" y="3357563"/>
            <a:ext cx="2500312" cy="785812"/>
          </a:xfrm>
          <a:prstGeom prst="roundRect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сейсмограф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143250" y="2143125"/>
            <a:ext cx="484188" cy="977900"/>
          </a:xfrm>
          <a:prstGeom prst="downArrow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214688" y="5572125"/>
            <a:ext cx="484187" cy="977900"/>
          </a:xfrm>
          <a:prstGeom prst="downArrow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500188" y="4357688"/>
            <a:ext cx="484187" cy="977900"/>
          </a:xfrm>
          <a:prstGeom prst="downArrow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2" name="Picture 5" descr="http://upload.wikimedia.org/wikipedia/commons/thumb/0/0f/Kinemetrics_seismograph.jpg/220px-Kinemetrics_seismograp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5" y="2571750"/>
            <a:ext cx="2095500" cy="15716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143625" y="2000250"/>
            <a:ext cx="2714625" cy="3786188"/>
          </a:xfrm>
          <a:prstGeom prst="rect">
            <a:avLst/>
          </a:prstGeom>
          <a:solidFill>
            <a:srgbClr val="F0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Сейсмограф</a:t>
            </a:r>
            <a:r>
              <a:rPr lang="ru-RU" sz="2400" dirty="0">
                <a:solidFill>
                  <a:srgbClr val="C00000"/>
                </a:solidFill>
              </a:rPr>
              <a:t> — </a:t>
            </a:r>
            <a:r>
              <a:rPr lang="ru-RU" sz="2400" dirty="0">
                <a:solidFill>
                  <a:schemeClr val="tx1"/>
                </a:solidFill>
              </a:rPr>
              <a:t>специальный измерительный прибор, который используется для обнаружения и регистрации всех типов сейсмических волн.</a:t>
            </a:r>
          </a:p>
        </p:txBody>
      </p:sp>
      <p:pic>
        <p:nvPicPr>
          <p:cNvPr id="5134" name="Picture 7" descr="Картинка 4 из 465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4286250"/>
            <a:ext cx="1143000" cy="1524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35" name="Picture 9" descr="http://im5-tub.yandex.net/i?id=174457886-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5357813"/>
            <a:ext cx="942975" cy="1257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491" name="Picture 11" descr="http://im8-tub.yandex.net/i?id=146527272-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5857878"/>
            <a:ext cx="1000122" cy="1000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im6-tub.yandex.net/i?id=21719080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00250"/>
            <a:ext cx="1776412" cy="18573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Китайцы первыми ввели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88" y="1571625"/>
            <a:ext cx="5857875" cy="642938"/>
          </a:xfrm>
          <a:prstGeom prst="roundRect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понятие отрицательных чисел,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88" y="2428875"/>
            <a:ext cx="6215062" cy="642938"/>
          </a:xfrm>
          <a:prstGeom prst="roundRect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составили карту звездного неба</a:t>
            </a:r>
          </a:p>
        </p:txBody>
      </p:sp>
      <p:pic>
        <p:nvPicPr>
          <p:cNvPr id="32770" name="Picture 2" descr="Картинка 1 из 1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0"/>
            <a:ext cx="2786050" cy="2090845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Скругленный прямоугольник 21"/>
          <p:cNvSpPr/>
          <p:nvPr/>
        </p:nvSpPr>
        <p:spPr>
          <a:xfrm>
            <a:off x="428625" y="4071938"/>
            <a:ext cx="5429250" cy="2428875"/>
          </a:xfrm>
          <a:prstGeom prst="roundRect">
            <a:avLst/>
          </a:prstGeom>
          <a:solidFill>
            <a:srgbClr val="F0FBB7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>
                <a:solidFill>
                  <a:srgbClr val="C00000"/>
                </a:solidFill>
              </a:rPr>
              <a:t>Уникальной была и остается китайская медицина – методы иглоукалывания и прижигания применялись еще в 1 тыс. до н.э. и так же активно используются и в наше время.</a:t>
            </a:r>
          </a:p>
        </p:txBody>
      </p:sp>
      <p:pic>
        <p:nvPicPr>
          <p:cNvPr id="6152" name="Picture 6" descr="Картинка 23 из 160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286125"/>
            <a:ext cx="2433638" cy="18256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153" name="Picture 8" descr="Картинка 8 из 59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5275263"/>
            <a:ext cx="2362200" cy="13684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А великолепный китайский фарфор и поныне считается предметом роскоши.</a:t>
            </a:r>
          </a:p>
        </p:txBody>
      </p:sp>
      <p:pic>
        <p:nvPicPr>
          <p:cNvPr id="7171" name="Picture 2" descr="http://farforushka.ru/wp-content/uploads/2010/04/Chinese_vas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2432050" cy="3162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2" name="Picture 4" descr="китайские вазы из фарфо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571625"/>
            <a:ext cx="1835150" cy="31575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3" name="Picture 6" descr="китайские вазы из фарфо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71625"/>
            <a:ext cx="2136775" cy="31337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4" name="Picture 8" descr="китайские вазы из фарфо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870450"/>
            <a:ext cx="1714500" cy="17938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5" name="Picture 10" descr="китайские вазы из фарфор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4857750"/>
            <a:ext cx="1795463" cy="17954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6" name="Picture 12" descr="китайские вазы из фарфор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63" y="4854575"/>
            <a:ext cx="2000250" cy="18081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7" name="Picture 16" descr="китайские вазы из фарфор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1785938"/>
            <a:ext cx="1500188" cy="28432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8" name="Picture 18" descr="китайские вазы из фарфор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88" y="4857750"/>
            <a:ext cx="1549400" cy="18145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79" name="Picture 20" descr="китайские вазы из фарфор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15250" y="4857750"/>
            <a:ext cx="1238250" cy="18573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180" name="Picture 22" descr="Картинка 14 из 4214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688" y="0"/>
            <a:ext cx="2500312" cy="16700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14313" y="4500563"/>
            <a:ext cx="8678862" cy="2143125"/>
          </a:xfrm>
          <a:solidFill>
            <a:srgbClr val="F0FBB7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>
                <a:solidFill>
                  <a:srgbClr val="C00000"/>
                </a:solidFill>
              </a:rPr>
              <a:t>      Долгое время все китайское искусство оценивалось как декоративное.</a:t>
            </a:r>
          </a:p>
          <a:p>
            <a:pPr algn="just" eaLnBrk="1" hangingPunct="1">
              <a:buFontTx/>
              <a:buNone/>
            </a:pPr>
            <a:r>
              <a:rPr lang="ru-RU" sz="2400" smtClean="0">
                <a:solidFill>
                  <a:srgbClr val="C00000"/>
                </a:solidFill>
              </a:rPr>
              <a:t>      Знать украшала свои дворцы китайскими поделками, но смысл этих произведений  искусства оставался непостижим.</a:t>
            </a:r>
          </a:p>
        </p:txBody>
      </p:sp>
      <p:pic>
        <p:nvPicPr>
          <p:cNvPr id="8195" name="Picture 2" descr="D:\мировая культурав\МИРОВАЯ ХУДОЖЕСТВЕННАЯ КУЛЬТУРА!\15. ВОСТОК\китай\ИЛЛЮСТРАЦИИ\пекин импер дворец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42875"/>
            <a:ext cx="6410325" cy="41719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196" name="Picture 6" descr="Дракон — эмблема востока и тигр — эмблема запада. Изображение на саркофаге Ван Хуэя, найденном в провинции Сикан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786313"/>
            <a:ext cx="250031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Птица с лицом человека. Инань, передний зал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6000750"/>
            <a:ext cx="6318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china_myth02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429125"/>
            <a:ext cx="9890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Фрагмент стены Пекинского дворца. Ссылка на большую картинку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63" y="500063"/>
            <a:ext cx="2317750" cy="111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9" descr="Уло-шэнь. Дух, управляющий тайным дворцом Хуан-ди. Композиция по мотивам ханьских рельефов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00250"/>
            <a:ext cx="28082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86812" cy="1285875"/>
          </a:xfrm>
          <a:solidFill>
            <a:srgbClr val="FCEA9E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И только в </a:t>
            </a:r>
            <a:r>
              <a:rPr lang="en-US" sz="2400" dirty="0" smtClean="0">
                <a:solidFill>
                  <a:srgbClr val="C00000"/>
                </a:solidFill>
              </a:rPr>
              <a:t>XX</a:t>
            </a:r>
            <a:r>
              <a:rPr lang="ru-RU" sz="2400" dirty="0" smtClean="0">
                <a:solidFill>
                  <a:srgbClr val="C00000"/>
                </a:solidFill>
              </a:rPr>
              <a:t> в. была понята символика художественных произведений Китая, открывающая перед человеком Запада совсем иной мир.</a:t>
            </a:r>
          </a:p>
        </p:txBody>
      </p:sp>
      <p:pic>
        <p:nvPicPr>
          <p:cNvPr id="3" name="Picture 4" descr="Китай - Дворцы и пагоды Китая -  Туристическая фотогалерея - В ОТПУСК.Р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00240"/>
            <a:ext cx="3209925" cy="4286250"/>
          </a:xfrm>
          <a:prstGeom prst="rect">
            <a:avLst/>
          </a:prstGeom>
          <a:noFill/>
        </p:spPr>
      </p:pic>
      <p:pic>
        <p:nvPicPr>
          <p:cNvPr id="4" name="Picture 4" descr="http://stat14.privet.ru/lr/0833d32d44dd454f5b167d611c7c5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2071678"/>
            <a:ext cx="3875539" cy="42243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2500313"/>
          </a:xfrm>
          <a:solidFill>
            <a:srgbClr val="FCEA9E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dirty="0" smtClean="0"/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В узорах древнекитайской керамики и бронзы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  <a:r>
              <a:rPr lang="ru-RU" sz="2400" dirty="0" smtClean="0">
                <a:solidFill>
                  <a:srgbClr val="8C170E"/>
                </a:solidFill>
              </a:rPr>
              <a:t>оформлении погребений, в пейзажной живописи и своеобразной архитектуре  отразилось удивительное чувство благоговения  перед красотой природы, в которой каждое явление – будь то цветок или дерево, животное или человек – выражает богатство всего мира.</a:t>
            </a:r>
          </a:p>
        </p:txBody>
      </p:sp>
      <p:pic>
        <p:nvPicPr>
          <p:cNvPr id="15364" name="Picture 4" descr="http://krassula-elita.ru/d/3400/d/11461287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2"/>
            <a:ext cx="4929222" cy="1643074"/>
          </a:xfrm>
          <a:prstGeom prst="rect">
            <a:avLst/>
          </a:prstGeom>
          <a:noFill/>
        </p:spPr>
      </p:pic>
      <p:pic>
        <p:nvPicPr>
          <p:cNvPr id="15366" name="Picture 6" descr="http://krassula-elita.ru/d/3400/d/11461282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857760"/>
            <a:ext cx="1369884" cy="1828795"/>
          </a:xfrm>
          <a:prstGeom prst="rect">
            <a:avLst/>
          </a:prstGeom>
          <a:noFill/>
        </p:spPr>
      </p:pic>
      <p:pic>
        <p:nvPicPr>
          <p:cNvPr id="15368" name="Picture 8" descr="http://krassula-elita.ru/d/3400/d/114612829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1428750" cy="3219450"/>
          </a:xfrm>
          <a:prstGeom prst="rect">
            <a:avLst/>
          </a:prstGeom>
          <a:noFill/>
        </p:spPr>
      </p:pic>
      <p:pic>
        <p:nvPicPr>
          <p:cNvPr id="15370" name="Picture 10" descr="http://krassula-elita.ru/d/3400/d/114612826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429000"/>
            <a:ext cx="1619250" cy="3238500"/>
          </a:xfrm>
          <a:prstGeom prst="rect">
            <a:avLst/>
          </a:prstGeom>
          <a:noFill/>
        </p:spPr>
      </p:pic>
      <p:pic>
        <p:nvPicPr>
          <p:cNvPr id="15372" name="Picture 12" descr="http://krassula-elita.ru/d/3400/d/114612857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572008"/>
            <a:ext cx="711939" cy="2071678"/>
          </a:xfrm>
          <a:prstGeom prst="rect">
            <a:avLst/>
          </a:prstGeom>
          <a:noFill/>
        </p:spPr>
      </p:pic>
      <p:pic>
        <p:nvPicPr>
          <p:cNvPr id="15374" name="Picture 14" descr="http://krassula-elita.ru/d/3400/d/114612859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643446"/>
            <a:ext cx="857256" cy="19888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481763" cy="668337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Культ предков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0"/>
            <a:ext cx="2500312" cy="1143000"/>
          </a:xfrm>
          <a:prstGeom prst="rect">
            <a:avLst/>
          </a:prstGeom>
          <a:solidFill>
            <a:srgbClr val="8C170E"/>
          </a:solidFill>
          <a:ln>
            <a:solidFill>
              <a:srgbClr val="8C1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143000"/>
            <a:ext cx="8643938" cy="2857500"/>
          </a:xfrm>
          <a:prstGeom prst="rect">
            <a:avLst/>
          </a:prstGeom>
          <a:solidFill>
            <a:srgbClr val="F0FBB7"/>
          </a:solidFill>
          <a:ln>
            <a:solidFill>
              <a:srgbClr val="FCE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>
                <a:solidFill>
                  <a:srgbClr val="8C170E"/>
                </a:solidFill>
              </a:rPr>
              <a:t>Огромное значение  в духовной жизни Древнего Китая имеет </a:t>
            </a:r>
            <a:r>
              <a:rPr lang="ru-RU" sz="2400" b="1" dirty="0">
                <a:solidFill>
                  <a:srgbClr val="C00000"/>
                </a:solidFill>
              </a:rPr>
              <a:t>культ предков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dirty="0">
                <a:solidFill>
                  <a:srgbClr val="8C170E"/>
                </a:solidFill>
              </a:rPr>
              <a:t>Существовали  строгие ритуалы погребения. Многочисленные  предметы, найденные в гробницах, должны были сопровождать  и охранять умершего в загробной жизни. Сами гробницы достигали огромных  размеров – например, объем одной из  обнаруженных гробниц близ  </a:t>
            </a:r>
            <a:r>
              <a:rPr lang="ru-RU" sz="2400" dirty="0" err="1">
                <a:solidFill>
                  <a:srgbClr val="8C170E"/>
                </a:solidFill>
              </a:rPr>
              <a:t>Аньяна</a:t>
            </a:r>
            <a:r>
              <a:rPr lang="ru-RU" sz="2400" dirty="0">
                <a:solidFill>
                  <a:srgbClr val="8C170E"/>
                </a:solidFill>
              </a:rPr>
              <a:t> достигал 1615 кв.м.</a:t>
            </a:r>
          </a:p>
        </p:txBody>
      </p:sp>
      <p:pic>
        <p:nvPicPr>
          <p:cNvPr id="11269" name="Picture 6" descr="Дракон — эмблема востока и тигр — эмблема запада. Изображение на саркофаге Ван Хуэя, найденном в провинции Сик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14313"/>
            <a:ext cx="221456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vincentloy.files.wordpress.com/2008/11/terracottawarrior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166820"/>
            <a:ext cx="3592532" cy="2691180"/>
          </a:xfrm>
          <a:prstGeom prst="rect">
            <a:avLst/>
          </a:prstGeom>
          <a:noFill/>
        </p:spPr>
      </p:pic>
      <p:pic>
        <p:nvPicPr>
          <p:cNvPr id="14342" name="Picture 6" descr="http://historic.ru/news/item/f00/s10/n0001033/pic/00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214818"/>
            <a:ext cx="2500451" cy="2643182"/>
          </a:xfrm>
          <a:prstGeom prst="rect">
            <a:avLst/>
          </a:prstGeom>
          <a:noFill/>
        </p:spPr>
      </p:pic>
      <p:pic>
        <p:nvPicPr>
          <p:cNvPr id="14344" name="Picture 8" descr="Картинка 12 из 39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4214818"/>
            <a:ext cx="2015427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na">
  <a:themeElements>
    <a:clrScheme name="Ch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677</Words>
  <Application>Microsoft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China</vt:lpstr>
      <vt:lpstr>Искусство Древнего Китая</vt:lpstr>
      <vt:lpstr>Слайд 2</vt:lpstr>
      <vt:lpstr>Китайская цивилизация – одна из древнейших на Земле.</vt:lpstr>
      <vt:lpstr>Китайцы первыми ввели</vt:lpstr>
      <vt:lpstr>А великолепный китайский фарфор и поныне считается предметом роскоши.</vt:lpstr>
      <vt:lpstr>Слайд 6</vt:lpstr>
      <vt:lpstr>Слайд 7</vt:lpstr>
      <vt:lpstr>Слайд 8</vt:lpstr>
      <vt:lpstr>Культ предков</vt:lpstr>
      <vt:lpstr>Слайд 10</vt:lpstr>
      <vt:lpstr>Слайд 11</vt:lpstr>
      <vt:lpstr>Слайд 12</vt:lpstr>
      <vt:lpstr>Слайд 13</vt:lpstr>
      <vt:lpstr>Слайд 14</vt:lpstr>
      <vt:lpstr>Слайд 15</vt:lpstr>
      <vt:lpstr>Архитектура </vt:lpstr>
      <vt:lpstr>Архитектура </vt:lpstr>
      <vt:lpstr>Китайская музыка </vt:lpstr>
      <vt:lpstr>Китайский театр</vt:lpstr>
      <vt:lpstr>Ссылки: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Китая</dc:title>
  <dc:creator>Noticom</dc:creator>
  <cp:lastModifiedBy>Noticom</cp:lastModifiedBy>
  <cp:revision>35</cp:revision>
  <dcterms:created xsi:type="dcterms:W3CDTF">2010-11-18T17:41:55Z</dcterms:created>
  <dcterms:modified xsi:type="dcterms:W3CDTF">2012-04-26T03:22:43Z</dcterms:modified>
</cp:coreProperties>
</file>