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4" r:id="rId4"/>
    <p:sldId id="258" r:id="rId5"/>
    <p:sldId id="259" r:id="rId6"/>
    <p:sldId id="260" r:id="rId7"/>
    <p:sldId id="261" r:id="rId8"/>
    <p:sldId id="262" r:id="rId9"/>
    <p:sldId id="263"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9541"/>
    <a:srgbClr val="18AC04"/>
    <a:srgbClr val="117400"/>
    <a:srgbClr val="660066"/>
    <a:srgbClr val="006600"/>
    <a:srgbClr val="000099"/>
    <a:srgbClr val="0C03C7"/>
    <a:srgbClr val="C2083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54" autoAdjust="0"/>
  </p:normalViewPr>
  <p:slideViewPr>
    <p:cSldViewPr>
      <p:cViewPr varScale="1">
        <p:scale>
          <a:sx n="68" d="100"/>
          <a:sy n="68" d="100"/>
        </p:scale>
        <p:origin x="-57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25C68B6-61C2-468F-89AB-4B9F7531AA6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106E36-FD25-4E2D-B0AA-010F637433A0}" type="datetimeFigureOut">
              <a:rPr lang="ru-RU" smtClean="0"/>
              <a:pPr/>
              <a:t>27.10.2011</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ru.wikipedia.org/wiki/%D0%A4%D0%B0%D0%B9%D0%BB:Versailles-Chateau-Jardins.jpg"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architectural-styles.ru/foto/versalskiidvorec/arhitektura1.html" TargetMode="Externa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ru.wikipedia.org/wiki/%D0%A4%D0%B0%D0%B9%D0%BB:Hallofmirrors.jpg" TargetMode="External"/><Relationship Id="rId2" Type="http://schemas.openxmlformats.org/officeDocument/2006/relationships/image" Target="../media/image12.jpeg"/><Relationship Id="rId1" Type="http://schemas.openxmlformats.org/officeDocument/2006/relationships/slideLayout" Target="../slideLayouts/slideLayout1.xml"/><Relationship Id="rId4" Type="http://schemas.openxmlformats.org/officeDocument/2006/relationships/image" Target="../media/image13.jpeg"/></Relationships>
</file>

<file path=ppt/slides/_rels/slide6.xml.rels><?xml version="1.0" encoding="UTF-8" standalone="yes"?>
<Relationships xmlns="http://schemas.openxmlformats.org/package/2006/relationships"><Relationship Id="rId3" Type="http://schemas.openxmlformats.org/officeDocument/2006/relationships/hyperlink" Target="http://ru.wikipedia.org/wiki/%D0%A4%D0%B0%D0%B9%D0%BB:Orangerie.jpg" TargetMode="External"/><Relationship Id="rId2" Type="http://schemas.openxmlformats.org/officeDocument/2006/relationships/image" Target="../media/image14.jpeg"/><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ru.wikipedia.org/wiki/%D0%A4%D0%B0%D0%B9%D0%BB:1871_Proclamation_of_the_German_Empire.jpg" TargetMode="External"/><Relationship Id="rId2" Type="http://schemas.openxmlformats.org/officeDocument/2006/relationships/image" Target="../media/image16.jpeg"/><Relationship Id="rId1" Type="http://schemas.openxmlformats.org/officeDocument/2006/relationships/slideLayout" Target="../slideLayouts/slideLayout1.xml"/><Relationship Id="rId4" Type="http://schemas.openxmlformats.org/officeDocument/2006/relationships/image" Target="../media/image17.jpeg"/></Relationships>
</file>

<file path=ppt/slides/_rels/slide9.xml.rels><?xml version="1.0" encoding="UTF-8" standalone="yes"?>
<Relationships xmlns="http://schemas.openxmlformats.org/package/2006/relationships"><Relationship Id="rId3" Type="http://schemas.openxmlformats.org/officeDocument/2006/relationships/image" Target="../media/image18.jpeg"/><Relationship Id="rId7" Type="http://schemas.openxmlformats.org/officeDocument/2006/relationships/image" Target="../media/image20.jpeg"/><Relationship Id="rId2" Type="http://schemas.openxmlformats.org/officeDocument/2006/relationships/hyperlink" Target="http://ru.wikipedia.org/wiki/%D0%A4%D0%B0%D0%B9%D0%BB:Chateau_de_versailles30.jpg" TargetMode="External"/><Relationship Id="rId1" Type="http://schemas.openxmlformats.org/officeDocument/2006/relationships/slideLayout" Target="../slideLayouts/slideLayout1.xml"/><Relationship Id="rId6" Type="http://schemas.openxmlformats.org/officeDocument/2006/relationships/hyperlink" Target="http://ru.wikipedia.org/wiki/%D0%A4%D0%B0%D0%B9%D0%BB:Versailles_Petit_Trianon.jpg" TargetMode="External"/><Relationship Id="rId5" Type="http://schemas.openxmlformats.org/officeDocument/2006/relationships/image" Target="../media/image19.jpeg"/><Relationship Id="rId4" Type="http://schemas.openxmlformats.org/officeDocument/2006/relationships/hyperlink" Target="http://ru.wikipedia.org/wiki/%D0%A4%D0%B0%D0%B9%D0%BB:Ferme1.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928802"/>
            <a:ext cx="9144000" cy="2585323"/>
          </a:xfrm>
          <a:prstGeom prst="rect">
            <a:avLst/>
          </a:prstGeom>
          <a:noFill/>
          <a:ln>
            <a:noFill/>
          </a:ln>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ru-RU"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Версальский</a:t>
            </a:r>
            <a:r>
              <a:rPr lang="ru-RU" sz="5400" b="1" dirty="0" smtClean="0"/>
              <a:t>                   </a:t>
            </a:r>
            <a:r>
              <a:rPr lang="ru-RU" sz="5400" b="1" dirty="0" smtClean="0">
                <a:solidFill>
                  <a:schemeClr val="accent1"/>
                </a:solidFill>
              </a:rPr>
              <a:t>дворцово-парковый              ансамбль</a:t>
            </a:r>
            <a:r>
              <a:rPr lang="ru-RU" sz="5400" b="1" cap="all" spc="0" dirty="0" smtClean="0">
                <a:ln w="0"/>
                <a:solidFill>
                  <a:schemeClr val="accent1"/>
                </a:solidFill>
                <a:effectLst>
                  <a:reflection blurRad="12700" stA="50000" endPos="50000" dist="5000" dir="5400000" sy="-100000" rotWithShape="0"/>
                </a:effectLst>
              </a:rPr>
              <a:t> </a:t>
            </a:r>
            <a:endParaRPr lang="ru-RU" sz="5400" b="1" cap="all" spc="0" dirty="0">
              <a:ln w="0"/>
              <a:solidFill>
                <a:schemeClr val="accent1"/>
              </a:solidFill>
              <a:effectLst>
                <a:reflection blurRad="12700" stA="50000" endPos="50000" dist="5000" dir="5400000" sy="-100000" rotWithShape="0"/>
              </a:effectLst>
            </a:endParaRPr>
          </a:p>
        </p:txBody>
      </p:sp>
      <p:pic>
        <p:nvPicPr>
          <p:cNvPr id="1028" name="Picture 4" descr="C:\Documents and Settings\Администратор\Рабочий стол\Новая папка (2)\versalskij-dvorets-paradnyj-dvorets-frantsuzskix-korolej_20821_s__7.jpg"/>
          <p:cNvPicPr>
            <a:picLocks noChangeAspect="1" noChangeArrowheads="1"/>
          </p:cNvPicPr>
          <p:nvPr/>
        </p:nvPicPr>
        <p:blipFill>
          <a:blip r:embed="rId2" cstate="print"/>
          <a:srcRect/>
          <a:stretch>
            <a:fillRect/>
          </a:stretch>
        </p:blipFill>
        <p:spPr bwMode="auto">
          <a:xfrm>
            <a:off x="6072198" y="4572008"/>
            <a:ext cx="2857520" cy="1991471"/>
          </a:xfrm>
          <a:prstGeom prst="rect">
            <a:avLst/>
          </a:prstGeom>
          <a:noFill/>
        </p:spPr>
      </p:pic>
      <p:pic>
        <p:nvPicPr>
          <p:cNvPr id="1029" name="Picture 5" descr="C:\Documents and Settings\Администратор\Рабочий стол\Новая папка (2)\versalskij-dvorets-paradnyj-dvorets-frantsuzskix-korolej_20821_s__15.jpg"/>
          <p:cNvPicPr>
            <a:picLocks noChangeAspect="1" noChangeArrowheads="1"/>
          </p:cNvPicPr>
          <p:nvPr/>
        </p:nvPicPr>
        <p:blipFill>
          <a:blip r:embed="rId3" cstate="print"/>
          <a:srcRect/>
          <a:stretch>
            <a:fillRect/>
          </a:stretch>
        </p:blipFill>
        <p:spPr bwMode="auto">
          <a:xfrm>
            <a:off x="357158" y="4714884"/>
            <a:ext cx="2527059" cy="1714512"/>
          </a:xfrm>
          <a:prstGeom prst="rect">
            <a:avLst/>
          </a:prstGeom>
          <a:noFill/>
        </p:spPr>
      </p:pic>
      <p:pic>
        <p:nvPicPr>
          <p:cNvPr id="1031" name="Picture 7" descr="C:\Documents and Settings\Администратор\Рабочий стол\Новая папка (2)\versalskij-dvorets-paradnyj-dvorets-frantsuzskix-korolej_20821_s__4.jpg"/>
          <p:cNvPicPr>
            <a:picLocks noChangeAspect="1" noChangeArrowheads="1"/>
          </p:cNvPicPr>
          <p:nvPr/>
        </p:nvPicPr>
        <p:blipFill>
          <a:blip r:embed="rId4" cstate="print"/>
          <a:srcRect/>
          <a:stretch>
            <a:fillRect/>
          </a:stretch>
        </p:blipFill>
        <p:spPr bwMode="auto">
          <a:xfrm>
            <a:off x="285720" y="142852"/>
            <a:ext cx="2571768" cy="1816064"/>
          </a:xfrm>
          <a:prstGeom prst="rect">
            <a:avLst/>
          </a:prstGeom>
          <a:noFill/>
        </p:spPr>
      </p:pic>
      <p:pic>
        <p:nvPicPr>
          <p:cNvPr id="1032" name="Picture 8" descr="C:\Documents and Settings\Администратор\Рабочий стол\Новая папка (2)\versalskij-dvorets-paradnyj-dvorets-frantsuzskix-korolej_20821_s__9.jpg"/>
          <p:cNvPicPr>
            <a:picLocks noChangeAspect="1" noChangeArrowheads="1"/>
          </p:cNvPicPr>
          <p:nvPr/>
        </p:nvPicPr>
        <p:blipFill>
          <a:blip r:embed="rId5" cstate="print"/>
          <a:srcRect/>
          <a:stretch>
            <a:fillRect/>
          </a:stretch>
        </p:blipFill>
        <p:spPr bwMode="auto">
          <a:xfrm>
            <a:off x="5643570" y="142852"/>
            <a:ext cx="2928958" cy="1793423"/>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31"/>
                                        </p:tgtEl>
                                        <p:attrNameLst>
                                          <p:attrName>style.visibility</p:attrName>
                                        </p:attrNameLst>
                                      </p:cBhvr>
                                      <p:to>
                                        <p:strVal val="visible"/>
                                      </p:to>
                                    </p:set>
                                    <p:anim calcmode="lin" valueType="num">
                                      <p:cBhvr additive="base">
                                        <p:cTn id="12" dur="500" fill="hold"/>
                                        <p:tgtEl>
                                          <p:spTgt spid="1031"/>
                                        </p:tgtEl>
                                        <p:attrNameLst>
                                          <p:attrName>ppt_x</p:attrName>
                                        </p:attrNameLst>
                                      </p:cBhvr>
                                      <p:tavLst>
                                        <p:tav tm="0">
                                          <p:val>
                                            <p:strVal val="#ppt_x"/>
                                          </p:val>
                                        </p:tav>
                                        <p:tav tm="100000">
                                          <p:val>
                                            <p:strVal val="#ppt_x"/>
                                          </p:val>
                                        </p:tav>
                                      </p:tavLst>
                                    </p:anim>
                                    <p:anim calcmode="lin" valueType="num">
                                      <p:cBhvr additive="base">
                                        <p:cTn id="13" dur="500" fill="hold"/>
                                        <p:tgtEl>
                                          <p:spTgt spid="1031"/>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029"/>
                                        </p:tgtEl>
                                        <p:attrNameLst>
                                          <p:attrName>style.visibility</p:attrName>
                                        </p:attrNameLst>
                                      </p:cBhvr>
                                      <p:to>
                                        <p:strVal val="visible"/>
                                      </p:to>
                                    </p:set>
                                    <p:anim calcmode="lin" valueType="num">
                                      <p:cBhvr additive="base">
                                        <p:cTn id="18" dur="500" fill="hold"/>
                                        <p:tgtEl>
                                          <p:spTgt spid="1029"/>
                                        </p:tgtEl>
                                        <p:attrNameLst>
                                          <p:attrName>ppt_x</p:attrName>
                                        </p:attrNameLst>
                                      </p:cBhvr>
                                      <p:tavLst>
                                        <p:tav tm="0">
                                          <p:val>
                                            <p:strVal val="#ppt_x"/>
                                          </p:val>
                                        </p:tav>
                                        <p:tav tm="100000">
                                          <p:val>
                                            <p:strVal val="#ppt_x"/>
                                          </p:val>
                                        </p:tav>
                                      </p:tavLst>
                                    </p:anim>
                                    <p:anim calcmode="lin" valueType="num">
                                      <p:cBhvr additive="base">
                                        <p:cTn id="19" dur="500" fill="hold"/>
                                        <p:tgtEl>
                                          <p:spTgt spid="102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032"/>
                                        </p:tgtEl>
                                        <p:attrNameLst>
                                          <p:attrName>style.visibility</p:attrName>
                                        </p:attrNameLst>
                                      </p:cBhvr>
                                      <p:to>
                                        <p:strVal val="visible"/>
                                      </p:to>
                                    </p:set>
                                    <p:anim calcmode="lin" valueType="num">
                                      <p:cBhvr additive="base">
                                        <p:cTn id="24" dur="500" fill="hold"/>
                                        <p:tgtEl>
                                          <p:spTgt spid="1032"/>
                                        </p:tgtEl>
                                        <p:attrNameLst>
                                          <p:attrName>ppt_x</p:attrName>
                                        </p:attrNameLst>
                                      </p:cBhvr>
                                      <p:tavLst>
                                        <p:tav tm="0">
                                          <p:val>
                                            <p:strVal val="#ppt_x"/>
                                          </p:val>
                                        </p:tav>
                                        <p:tav tm="100000">
                                          <p:val>
                                            <p:strVal val="#ppt_x"/>
                                          </p:val>
                                        </p:tav>
                                      </p:tavLst>
                                    </p:anim>
                                    <p:anim calcmode="lin" valueType="num">
                                      <p:cBhvr additive="base">
                                        <p:cTn id="25" dur="500" fill="hold"/>
                                        <p:tgtEl>
                                          <p:spTgt spid="103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028"/>
                                        </p:tgtEl>
                                        <p:attrNameLst>
                                          <p:attrName>style.visibility</p:attrName>
                                        </p:attrNameLst>
                                      </p:cBhvr>
                                      <p:to>
                                        <p:strVal val="visible"/>
                                      </p:to>
                                    </p:set>
                                    <p:anim calcmode="lin" valueType="num">
                                      <p:cBhvr additive="base">
                                        <p:cTn id="30" dur="500" fill="hold"/>
                                        <p:tgtEl>
                                          <p:spTgt spid="1028"/>
                                        </p:tgtEl>
                                        <p:attrNameLst>
                                          <p:attrName>ppt_x</p:attrName>
                                        </p:attrNameLst>
                                      </p:cBhvr>
                                      <p:tavLst>
                                        <p:tav tm="0">
                                          <p:val>
                                            <p:strVal val="#ppt_x"/>
                                          </p:val>
                                        </p:tav>
                                        <p:tav tm="100000">
                                          <p:val>
                                            <p:strVal val="#ppt_x"/>
                                          </p:val>
                                        </p:tav>
                                      </p:tavLst>
                                    </p:anim>
                                    <p:anim calcmode="lin" valueType="num">
                                      <p:cBhvr additive="base">
                                        <p:cTn id="31"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rot="20760746">
            <a:off x="850416" y="1389793"/>
            <a:ext cx="7985864" cy="3046988"/>
          </a:xfrm>
          <a:prstGeom prst="rect">
            <a:avLst/>
          </a:prstGeom>
          <a:noFill/>
          <a:scene3d>
            <a:camera prst="perspectiveHeroicExtremeRightFacing"/>
            <a:lightRig rig="threePt" dir="t"/>
          </a:scene3d>
        </p:spPr>
        <p:txBody>
          <a:bodyPr wrap="square" lIns="91440" tIns="45720" rIns="91440" bIns="45720">
            <a:spAutoFit/>
          </a:bodyPr>
          <a:lstStyle/>
          <a:p>
            <a:pPr algn="ctr"/>
            <a:r>
              <a:rPr lang="ru-RU" sz="96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Спасибо за внимание!</a:t>
            </a:r>
            <a:endParaRPr lang="ru-RU" sz="96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duotone>
              <a:prstClr val="black"/>
              <a:schemeClr val="accent1">
                <a:tint val="45000"/>
                <a:satMod val="400000"/>
              </a:schemeClr>
            </a:duotone>
          </a:blip>
          <a:stretch>
            <a:fillRect/>
          </a:stretch>
        </a:blipFill>
        <a:effectLst/>
      </p:bgPr>
    </p:bg>
    <p:spTree>
      <p:nvGrpSpPr>
        <p:cNvPr id="1" name=""/>
        <p:cNvGrpSpPr/>
        <p:nvPr/>
      </p:nvGrpSpPr>
      <p:grpSpPr>
        <a:xfrm>
          <a:off x="0" y="0"/>
          <a:ext cx="0" cy="0"/>
          <a:chOff x="0" y="0"/>
          <a:chExt cx="0" cy="0"/>
        </a:xfrm>
      </p:grpSpPr>
      <p:sp>
        <p:nvSpPr>
          <p:cNvPr id="18435" name="Rectangle 3"/>
          <p:cNvSpPr>
            <a:spLocks noChangeArrowheads="1"/>
          </p:cNvSpPr>
          <p:nvPr/>
        </p:nvSpPr>
        <p:spPr bwMode="auto">
          <a:xfrm>
            <a:off x="785786" y="432981"/>
            <a:ext cx="7500958"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accent6">
                    <a:lumMod val="50000"/>
                  </a:schemeClr>
                </a:solidFill>
                <a:effectLst/>
                <a:ea typeface="Times New Roman" pitchFamily="18" charset="0"/>
                <a:cs typeface="Times New Roman" pitchFamily="18" charset="0"/>
              </a:rPr>
              <a:t>Версальский дворцово-парковый ансамбль</a:t>
            </a:r>
            <a:r>
              <a:rPr kumimoji="0" lang="ru-RU" b="0" i="0" u="none" strike="noStrike" cap="none" normalizeH="0" baseline="0" dirty="0" smtClean="0">
                <a:ln>
                  <a:noFill/>
                </a:ln>
                <a:solidFill>
                  <a:schemeClr val="accent6">
                    <a:lumMod val="50000"/>
                  </a:schemeClr>
                </a:solidFill>
                <a:effectLst/>
                <a:ea typeface="Times New Roman" pitchFamily="18" charset="0"/>
                <a:cs typeface="Times New Roman" pitchFamily="18" charset="0"/>
              </a:rPr>
              <a:t> (фр. </a:t>
            </a:r>
            <a:r>
              <a:rPr kumimoji="0" lang="fr-FR" b="0" i="1" u="none" strike="noStrike" cap="none" normalizeH="0" baseline="0" dirty="0" smtClean="0">
                <a:ln>
                  <a:noFill/>
                </a:ln>
                <a:solidFill>
                  <a:schemeClr val="accent6">
                    <a:lumMod val="50000"/>
                  </a:schemeClr>
                </a:solidFill>
                <a:effectLst/>
                <a:ea typeface="Times New Roman" pitchFamily="18" charset="0"/>
                <a:cs typeface="Times New Roman" pitchFamily="18" charset="0"/>
              </a:rPr>
              <a:t>Parc et château de Versailles</a:t>
            </a:r>
            <a:r>
              <a:rPr kumimoji="0" lang="ru-RU" b="0" i="0" u="none" strike="noStrike" cap="none" normalizeH="0" baseline="0" dirty="0" smtClean="0">
                <a:ln>
                  <a:noFill/>
                </a:ln>
                <a:solidFill>
                  <a:schemeClr val="accent6">
                    <a:lumMod val="50000"/>
                  </a:schemeClr>
                </a:solidFill>
                <a:effectLst/>
                <a:ea typeface="Times New Roman" pitchFamily="18" charset="0"/>
                <a:cs typeface="Times New Roman" pitchFamily="18" charset="0"/>
              </a:rPr>
              <a:t>) — бывшая резиденция французских королей в пригороде Парижа Версале. Первоначальный архитектор — Луи Лево, создатель парка — Андре </a:t>
            </a:r>
            <a:r>
              <a:rPr kumimoji="0" lang="ru-RU" b="0" i="0" u="none" strike="noStrike" cap="none" normalizeH="0" baseline="0" dirty="0" err="1" smtClean="0">
                <a:ln>
                  <a:noFill/>
                </a:ln>
                <a:solidFill>
                  <a:schemeClr val="accent6">
                    <a:lumMod val="50000"/>
                  </a:schemeClr>
                </a:solidFill>
                <a:effectLst/>
                <a:ea typeface="Times New Roman" pitchFamily="18" charset="0"/>
                <a:cs typeface="Times New Roman" pitchFamily="18" charset="0"/>
              </a:rPr>
              <a:t>Ленотр</a:t>
            </a:r>
            <a:r>
              <a:rPr kumimoji="0" lang="ru-RU" b="0" i="0" u="none" strike="noStrike" cap="none" normalizeH="0" baseline="0" dirty="0" smtClean="0">
                <a:ln>
                  <a:noFill/>
                </a:ln>
                <a:solidFill>
                  <a:schemeClr val="accent6">
                    <a:lumMod val="50000"/>
                  </a:schemeClr>
                </a:solidFill>
                <a:effectLst/>
                <a:ea typeface="Times New Roman" pitchFamily="18" charset="0"/>
                <a:cs typeface="Times New Roman" pitchFamily="18" charset="0"/>
              </a:rPr>
              <a:t>. Версальский дворцово-парковый ансамбль отличается уникальной целостностью замысла и гармонией между архитектурными формами и переработанным ландшафтом. С конца XVII века Версаль являлся образцом для парадных загородных резиденций европейских монархов и аристократии. В 1979 году Версальский дворец и парк включены в список всемирного культурного наследия ЮНЕСКО.</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accent6">
                  <a:lumMod val="5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accent6">
                    <a:lumMod val="50000"/>
                  </a:schemeClr>
                </a:solidFill>
                <a:effectLst/>
                <a:ea typeface="Times New Roman" pitchFamily="18" charset="0"/>
                <a:cs typeface="Times New Roman" pitchFamily="18" charset="0"/>
              </a:rPr>
              <a:t>Архитектор Луи </a:t>
            </a:r>
            <a:r>
              <a:rPr kumimoji="0" lang="ru-RU" b="0" i="0" u="none" strike="noStrike" cap="none" normalizeH="0" baseline="0" dirty="0" err="1" smtClean="0">
                <a:ln>
                  <a:noFill/>
                </a:ln>
                <a:solidFill>
                  <a:schemeClr val="accent6">
                    <a:lumMod val="50000"/>
                  </a:schemeClr>
                </a:solidFill>
                <a:effectLst/>
                <a:ea typeface="Times New Roman" pitchFamily="18" charset="0"/>
                <a:cs typeface="Times New Roman" pitchFamily="18" charset="0"/>
              </a:rPr>
              <a:t>ле</a:t>
            </a:r>
            <a:r>
              <a:rPr kumimoji="0" lang="ru-RU" b="0" i="0" u="none" strike="noStrike" cap="none" normalizeH="0" baseline="0" dirty="0" smtClean="0">
                <a:ln>
                  <a:noFill/>
                </a:ln>
                <a:solidFill>
                  <a:schemeClr val="accent6">
                    <a:lumMod val="50000"/>
                  </a:schemeClr>
                </a:solidFill>
                <a:effectLst/>
                <a:ea typeface="Times New Roman" pitchFamily="18" charset="0"/>
                <a:cs typeface="Times New Roman" pitchFamily="18" charset="0"/>
              </a:rPr>
              <a:t> Во открыл внутренний двор королевского дворца, чтобы создать </a:t>
            </a:r>
            <a:r>
              <a:rPr kumimoji="0" lang="ru-RU" b="0" i="0" u="none" strike="noStrike" cap="none" normalizeH="0" baseline="0" dirty="0" err="1" smtClean="0">
                <a:ln>
                  <a:noFill/>
                </a:ln>
                <a:solidFill>
                  <a:schemeClr val="accent6">
                    <a:lumMod val="50000"/>
                  </a:schemeClr>
                </a:solidFill>
                <a:effectLst/>
                <a:ea typeface="Times New Roman" pitchFamily="18" charset="0"/>
                <a:cs typeface="Times New Roman" pitchFamily="18" charset="0"/>
              </a:rPr>
              <a:t>курдонёр</a:t>
            </a:r>
            <a:r>
              <a:rPr kumimoji="0" lang="ru-RU" b="0" i="0" u="none" strike="noStrike" cap="none" normalizeH="0" baseline="0" dirty="0" smtClean="0">
                <a:ln>
                  <a:noFill/>
                </a:ln>
                <a:solidFill>
                  <a:schemeClr val="accent6">
                    <a:lumMod val="50000"/>
                  </a:schemeClr>
                </a:solidFill>
                <a:effectLst/>
                <a:ea typeface="Times New Roman" pitchFamily="18" charset="0"/>
                <a:cs typeface="Times New Roman" pitchFamily="18" charset="0"/>
              </a:rPr>
              <a:t>, который впоследствии был скопирован многими другими европейскими архитекторами.</a:t>
            </a:r>
            <a:endParaRPr kumimoji="0" lang="ru-RU" b="0" i="0" u="none" strike="noStrike" cap="none" normalizeH="0" baseline="0" dirty="0" smtClean="0">
              <a:ln>
                <a:noFill/>
              </a:ln>
              <a:solidFill>
                <a:schemeClr val="accent6">
                  <a:lumMod val="50000"/>
                </a:schemeClr>
              </a:solidFill>
              <a:effectLst/>
            </a:endParaRPr>
          </a:p>
        </p:txBody>
      </p:sp>
      <p:pic>
        <p:nvPicPr>
          <p:cNvPr id="10" name="Рисунок 9" descr="http://upload.wikimedia.org/wikipedia/commons/thumb/0/06/Versailles-Chateau-Jardins.jpg/300px-Versailles-Chateau-Jardins.jpg">
            <a:hlinkClick r:id="rId3"/>
          </p:cNvPr>
          <p:cNvPicPr/>
          <p:nvPr/>
        </p:nvPicPr>
        <p:blipFill>
          <a:blip r:embed="rId4" cstate="print"/>
          <a:srcRect/>
          <a:stretch>
            <a:fillRect/>
          </a:stretch>
        </p:blipFill>
        <p:spPr bwMode="auto">
          <a:xfrm>
            <a:off x="1071538" y="4286256"/>
            <a:ext cx="3286148" cy="2214578"/>
          </a:xfrm>
          <a:prstGeom prst="rect">
            <a:avLst/>
          </a:prstGeom>
          <a:noFill/>
          <a:ln w="9525">
            <a:noFill/>
            <a:miter lim="800000"/>
            <a:headEnd/>
            <a:tailEnd/>
          </a:ln>
        </p:spPr>
      </p:pic>
      <p:pic>
        <p:nvPicPr>
          <p:cNvPr id="18437" name="Picture 5" descr="C:\Documents and Settings\Администратор\Рабочий стол\Новая папка (2)\versalskij-dvorets-paradnyj-dvorets-frantsuzskix-korolej_20821_s__1.jpg"/>
          <p:cNvPicPr>
            <a:picLocks noChangeAspect="1" noChangeArrowheads="1"/>
          </p:cNvPicPr>
          <p:nvPr/>
        </p:nvPicPr>
        <p:blipFill>
          <a:blip r:embed="rId5" cstate="print"/>
          <a:srcRect/>
          <a:stretch>
            <a:fillRect/>
          </a:stretch>
        </p:blipFill>
        <p:spPr bwMode="auto">
          <a:xfrm>
            <a:off x="5214942" y="4143380"/>
            <a:ext cx="3500462" cy="2450324"/>
          </a:xfrm>
          <a:prstGeom prst="rect">
            <a:avLst/>
          </a:prstGeom>
          <a:noFill/>
        </p:spPr>
      </p:pic>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amond(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8437"/>
                                        </p:tgtEl>
                                        <p:attrNameLst>
                                          <p:attrName>style.visibility</p:attrName>
                                        </p:attrNameLst>
                                      </p:cBhvr>
                                      <p:to>
                                        <p:strVal val="visible"/>
                                      </p:to>
                                    </p:set>
                                    <p:animEffect transition="in" filter="diamond(in)">
                                      <p:cBhvr>
                                        <p:cTn id="12" dur="2000"/>
                                        <p:tgtEl>
                                          <p:spTgt spid="184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71736" y="0"/>
            <a:ext cx="6143636" cy="5436146"/>
          </a:xfrm>
          <a:prstGeom prst="rect">
            <a:avLst/>
          </a:prstGeom>
          <a:noFill/>
          <a:ln w="9525">
            <a:noFill/>
            <a:miter lim="800000"/>
            <a:headEnd/>
            <a:tailEnd/>
          </a:ln>
          <a:effectLst/>
        </p:spPr>
        <p:txBody>
          <a:bodyPr vert="horz" wrap="square" lIns="36501" tIns="-66654" rIns="-71415" bIns="-66654"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sz="1000" dirty="0" smtClean="0">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lumMod val="95000"/>
                    <a:lumOff val="5000"/>
                  </a:schemeClr>
                </a:solidFill>
                <a:effectLst/>
              </a:rPr>
              <a:t>Версальский дворец</a:t>
            </a:r>
            <a:r>
              <a:rPr kumimoji="0" lang="ru-RU" b="0" i="0" u="none" strike="noStrike" cap="none" normalizeH="0" baseline="0" dirty="0" smtClean="0">
                <a:ln>
                  <a:noFill/>
                </a:ln>
                <a:solidFill>
                  <a:schemeClr val="bg1">
                    <a:lumMod val="95000"/>
                    <a:lumOff val="5000"/>
                  </a:schemeClr>
                </a:solidFill>
                <a:effectLst/>
              </a:rPr>
              <a:t>– резиденция французских монархов, недалеко от Парижа. С момента постройки она была эталоном, на который ориентировались монархи Европы, сооружая свои дворцы. На сегодняшний день Версаль включен в список исторического и культурного наследия ЮНЕСКО. </a:t>
            </a:r>
            <a:br>
              <a:rPr kumimoji="0" lang="ru-RU" b="0" i="0" u="none" strike="noStrike" cap="none" normalizeH="0" baseline="0" dirty="0" smtClean="0">
                <a:ln>
                  <a:noFill/>
                </a:ln>
                <a:solidFill>
                  <a:schemeClr val="bg1">
                    <a:lumMod val="95000"/>
                    <a:lumOff val="5000"/>
                  </a:schemeClr>
                </a:solidFill>
                <a:effectLst/>
              </a:rPr>
            </a:br>
            <a:r>
              <a:rPr kumimoji="0" lang="ru-RU" b="0" i="0" u="none" strike="noStrike" cap="none" normalizeH="0" baseline="0" dirty="0" smtClean="0">
                <a:ln>
                  <a:noFill/>
                </a:ln>
                <a:solidFill>
                  <a:schemeClr val="bg1">
                    <a:lumMod val="95000"/>
                    <a:lumOff val="5000"/>
                  </a:schemeClr>
                </a:solidFill>
                <a:effectLst/>
              </a:rPr>
              <a:t/>
            </a:r>
            <a:br>
              <a:rPr kumimoji="0" lang="ru-RU" b="0" i="0" u="none" strike="noStrike" cap="none" normalizeH="0" baseline="0" dirty="0" smtClean="0">
                <a:ln>
                  <a:noFill/>
                </a:ln>
                <a:solidFill>
                  <a:schemeClr val="bg1">
                    <a:lumMod val="95000"/>
                    <a:lumOff val="5000"/>
                  </a:schemeClr>
                </a:solidFill>
                <a:effectLst/>
              </a:rPr>
            </a:br>
            <a:r>
              <a:rPr kumimoji="0" lang="ru-RU" b="0" i="0" u="none" strike="noStrike" cap="none" normalizeH="0" baseline="0" dirty="0" smtClean="0">
                <a:ln>
                  <a:noFill/>
                </a:ln>
                <a:solidFill>
                  <a:schemeClr val="bg1">
                    <a:lumMod val="95000"/>
                    <a:lumOff val="5000"/>
                  </a:schemeClr>
                </a:solidFill>
                <a:effectLst/>
              </a:rPr>
              <a:t>История Версаля начинается с 1623 года. Прообразом пышного и роскошного Дворца послужил, неприглядный Охотничий Домик, который находился на месте «Мраморного Двора». Сам охотничий домик, был возведен по велению Людовика XIII (с использованием красного кирпича, камня, сланца). 1632 год является значимым в судьбе Версальского Дворца, ибо покупаются Версальское поместье и прилегающие к нему земли. Затем начинается величественная стройка, которая длилась до 1634 года. В результате был простроен грандиозный и роскошный дворец, который Людовик IV использовал как свою резиденцию. </a:t>
            </a:r>
            <a:r>
              <a:rPr kumimoji="0" lang="ru-RU" sz="1800" b="0" i="0" u="none" strike="noStrike" cap="none" normalizeH="0" baseline="0" dirty="0" smtClean="0">
                <a:ln>
                  <a:noFill/>
                </a:ln>
                <a:solidFill>
                  <a:schemeClr val="tx1"/>
                </a:solidFill>
                <a:effectLst/>
              </a:rPr>
              <a:t/>
            </a:r>
            <a:br>
              <a:rPr kumimoji="0" lang="ru-RU" sz="1800" b="0" i="0" u="none" strike="noStrike" cap="none" normalizeH="0" baseline="0" dirty="0" smtClean="0">
                <a:ln>
                  <a:noFill/>
                </a:ln>
                <a:solidFill>
                  <a:schemeClr val="tx1"/>
                </a:solidFill>
                <a:effectLst/>
              </a:rPr>
            </a:br>
            <a:endParaRPr kumimoji="0" lang="ru-RU"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endParaRPr>
          </a:p>
        </p:txBody>
      </p:sp>
      <p:pic>
        <p:nvPicPr>
          <p:cNvPr id="1026" name="Picture 2" descr="http://architectural-styles.ru/vip/versalskiidvorec/foto/small/1.jpg">
            <a:hlinkClick r:id="rId2"/>
          </p:cNvPr>
          <p:cNvPicPr>
            <a:picLocks noChangeAspect="1" noChangeArrowheads="1"/>
          </p:cNvPicPr>
          <p:nvPr/>
        </p:nvPicPr>
        <p:blipFill>
          <a:blip r:embed="rId3" cstate="print"/>
          <a:srcRect/>
          <a:stretch>
            <a:fillRect/>
          </a:stretch>
        </p:blipFill>
        <p:spPr bwMode="auto">
          <a:xfrm>
            <a:off x="571472" y="214290"/>
            <a:ext cx="1619250" cy="2152650"/>
          </a:xfrm>
          <a:prstGeom prst="rect">
            <a:avLst/>
          </a:prstGeom>
          <a:noFill/>
        </p:spPr>
      </p:pic>
      <p:pic>
        <p:nvPicPr>
          <p:cNvPr id="1027" name="Picture 3" descr="C:\Documents and Settings\Администратор\Рабочий стол\Уроки\Документы и Презентации\карт\versalskij-dvorets-paradnyj-dvorets-frantsuzskix-korolej_20821_s__12.jpg"/>
          <p:cNvPicPr>
            <a:picLocks noChangeAspect="1" noChangeArrowheads="1"/>
          </p:cNvPicPr>
          <p:nvPr/>
        </p:nvPicPr>
        <p:blipFill>
          <a:blip r:embed="rId4" cstate="print"/>
          <a:srcRect/>
          <a:stretch>
            <a:fillRect/>
          </a:stretch>
        </p:blipFill>
        <p:spPr bwMode="auto">
          <a:xfrm>
            <a:off x="142844" y="4071942"/>
            <a:ext cx="2361086" cy="2357454"/>
          </a:xfrm>
          <a:prstGeom prst="rect">
            <a:avLst/>
          </a:prstGeom>
          <a:noFill/>
        </p:spPr>
      </p:pic>
      <p:pic>
        <p:nvPicPr>
          <p:cNvPr id="1028" name="Picture 4" descr="C:\Documents and Settings\Администратор\Рабочий стол\Уроки\Документы и Презентации\карт\versalskij-dvorets-paradnyj-dvorets-frantsuzskix-korolej_20821_s__13.jpg"/>
          <p:cNvPicPr>
            <a:picLocks noChangeAspect="1" noChangeArrowheads="1"/>
          </p:cNvPicPr>
          <p:nvPr/>
        </p:nvPicPr>
        <p:blipFill>
          <a:blip r:embed="rId5" cstate="print"/>
          <a:srcRect/>
          <a:stretch>
            <a:fillRect/>
          </a:stretch>
        </p:blipFill>
        <p:spPr bwMode="auto">
          <a:xfrm>
            <a:off x="6286512" y="5088535"/>
            <a:ext cx="2500330" cy="1769465"/>
          </a:xfrm>
          <a:prstGeom prst="rect">
            <a:avLst/>
          </a:prstGeom>
          <a:noFill/>
        </p:spPr>
      </p:pic>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additive="base">
                                        <p:cTn id="7" dur="500" fill="hold"/>
                                        <p:tgtEl>
                                          <p:spTgt spid="1027"/>
                                        </p:tgtEl>
                                        <p:attrNameLst>
                                          <p:attrName>ppt_x</p:attrName>
                                        </p:attrNameLst>
                                      </p:cBhvr>
                                      <p:tavLst>
                                        <p:tav tm="0">
                                          <p:val>
                                            <p:strVal val="#ppt_x"/>
                                          </p:val>
                                        </p:tav>
                                        <p:tav tm="100000">
                                          <p:val>
                                            <p:strVal val="#ppt_x"/>
                                          </p:val>
                                        </p:tav>
                                      </p:tavLst>
                                    </p:anim>
                                    <p:anim calcmode="lin" valueType="num">
                                      <p:cBhvr additive="base">
                                        <p:cTn id="8"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1028"/>
                                        </p:tgtEl>
                                        <p:attrNameLst>
                                          <p:attrName>style.visibility</p:attrName>
                                        </p:attrNameLst>
                                      </p:cBhvr>
                                      <p:to>
                                        <p:strVal val="visible"/>
                                      </p:to>
                                    </p:set>
                                    <p:animEffect transition="in" filter="checkerboard(across)">
                                      <p:cBhvr>
                                        <p:cTn id="13"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7000" r="-7000"/>
          </a:stretch>
        </a:blipFill>
        <a:effectLst/>
      </p:bgPr>
    </p:bg>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428596" y="642918"/>
            <a:ext cx="8001024"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ru-RU" sz="2400" b="1" dirty="0" smtClean="0">
                <a:solidFill>
                  <a:schemeClr val="accent6">
                    <a:lumMod val="50000"/>
                  </a:schemeClr>
                </a:solidFill>
                <a:ea typeface="Times New Roman" pitchFamily="18" charset="0"/>
                <a:cs typeface="Times New Roman" pitchFamily="18" charset="0"/>
              </a:rPr>
              <a:t>                   </a:t>
            </a:r>
            <a:r>
              <a:rPr lang="ru-RU" sz="2400" b="1" dirty="0" smtClean="0">
                <a:solidFill>
                  <a:schemeClr val="bg1">
                    <a:lumMod val="95000"/>
                    <a:lumOff val="5000"/>
                  </a:schemeClr>
                </a:solidFill>
                <a:ea typeface="Times New Roman" pitchFamily="18" charset="0"/>
                <a:cs typeface="Times New Roman" pitchFamily="18" charset="0"/>
              </a:rPr>
              <a:t>Людовик XIV</a:t>
            </a:r>
            <a:endParaRPr lang="ru-RU" sz="2400" dirty="0" smtClean="0">
              <a:solidFill>
                <a:schemeClr val="bg1">
                  <a:lumMod val="95000"/>
                  <a:lumOff val="5000"/>
                </a:schemeClr>
              </a:solidFill>
            </a:endParaRPr>
          </a:p>
          <a:p>
            <a:pPr lvl="0" eaLnBrk="0" fontAlgn="base" hangingPunct="0">
              <a:spcBef>
                <a:spcPct val="0"/>
              </a:spcBef>
              <a:spcAft>
                <a:spcPct val="0"/>
              </a:spcAft>
            </a:pPr>
            <a:r>
              <a:rPr lang="ru-RU" b="1" dirty="0" smtClean="0">
                <a:solidFill>
                  <a:srgbClr val="FFFF00"/>
                </a:solidFill>
                <a:ea typeface="Times New Roman" pitchFamily="18" charset="0"/>
                <a:cs typeface="Times New Roman" pitchFamily="18" charset="0"/>
              </a:rPr>
              <a:t>С 1661 «король-солнце» Людовик XIV начал расширять дворец для того, чтобы использовать его как свою постоянную резиденцию, так как после </a:t>
            </a:r>
            <a:r>
              <a:rPr lang="ru-RU" b="1" dirty="0" err="1" smtClean="0">
                <a:solidFill>
                  <a:srgbClr val="FFFF00"/>
                </a:solidFill>
                <a:ea typeface="Times New Roman" pitchFamily="18" charset="0"/>
                <a:cs typeface="Times New Roman" pitchFamily="18" charset="0"/>
              </a:rPr>
              <a:t>Фрондского</a:t>
            </a:r>
            <a:r>
              <a:rPr lang="ru-RU" b="1" dirty="0" smtClean="0">
                <a:solidFill>
                  <a:srgbClr val="FFFF00"/>
                </a:solidFill>
                <a:ea typeface="Times New Roman" pitchFamily="18" charset="0"/>
                <a:cs typeface="Times New Roman" pitchFamily="18" charset="0"/>
              </a:rPr>
              <a:t> восстания проживание в Лувре начало казаться ему небезопасным. Архитекторы Андре </a:t>
            </a:r>
            <a:r>
              <a:rPr lang="ru-RU" b="1" dirty="0" err="1" smtClean="0">
                <a:solidFill>
                  <a:srgbClr val="FFFF00"/>
                </a:solidFill>
                <a:ea typeface="Times New Roman" pitchFamily="18" charset="0"/>
                <a:cs typeface="Times New Roman" pitchFamily="18" charset="0"/>
              </a:rPr>
              <a:t>Ленотр</a:t>
            </a:r>
            <a:r>
              <a:rPr lang="ru-RU" b="1" dirty="0" smtClean="0">
                <a:solidFill>
                  <a:srgbClr val="FFFF00"/>
                </a:solidFill>
                <a:ea typeface="Times New Roman" pitchFamily="18" charset="0"/>
                <a:cs typeface="Times New Roman" pitchFamily="18" charset="0"/>
              </a:rPr>
              <a:t> и Шарль </a:t>
            </a:r>
            <a:r>
              <a:rPr lang="ru-RU" b="1" dirty="0" err="1" smtClean="0">
                <a:solidFill>
                  <a:srgbClr val="FFFF00"/>
                </a:solidFill>
                <a:ea typeface="Times New Roman" pitchFamily="18" charset="0"/>
                <a:cs typeface="Times New Roman" pitchFamily="18" charset="0"/>
              </a:rPr>
              <a:t>Лебрен</a:t>
            </a:r>
            <a:r>
              <a:rPr lang="ru-RU" b="1" dirty="0" smtClean="0">
                <a:solidFill>
                  <a:srgbClr val="FFFF00"/>
                </a:solidFill>
                <a:ea typeface="Times New Roman" pitchFamily="18" charset="0"/>
                <a:cs typeface="Times New Roman" pitchFamily="18" charset="0"/>
              </a:rPr>
              <a:t> обновили и расширили дворец в стиле барокко и классицизма. Весь фасад дворца со стороны сада занимает большая галерея (</a:t>
            </a:r>
            <a:r>
              <a:rPr lang="ru-RU" b="1" i="1" dirty="0" smtClean="0">
                <a:solidFill>
                  <a:srgbClr val="FFFF00"/>
                </a:solidFill>
                <a:ea typeface="Times New Roman" pitchFamily="18" charset="0"/>
                <a:cs typeface="Times New Roman" pitchFamily="18" charset="0"/>
              </a:rPr>
              <a:t>Зеркальная галерея</a:t>
            </a:r>
            <a:r>
              <a:rPr lang="ru-RU" b="1" dirty="0" smtClean="0">
                <a:solidFill>
                  <a:srgbClr val="FFFF00"/>
                </a:solidFill>
                <a:ea typeface="Times New Roman" pitchFamily="18" charset="0"/>
                <a:cs typeface="Times New Roman" pitchFamily="18" charset="0"/>
              </a:rPr>
              <a:t>, </a:t>
            </a:r>
            <a:r>
              <a:rPr lang="ru-RU" b="1" i="1" dirty="0" smtClean="0">
                <a:solidFill>
                  <a:srgbClr val="FFFF00"/>
                </a:solidFill>
                <a:ea typeface="Times New Roman" pitchFamily="18" charset="0"/>
                <a:cs typeface="Times New Roman" pitchFamily="18" charset="0"/>
              </a:rPr>
              <a:t>Галерея Людовика XIV</a:t>
            </a:r>
            <a:r>
              <a:rPr lang="ru-RU" b="1" dirty="0" smtClean="0">
                <a:solidFill>
                  <a:srgbClr val="FFFF00"/>
                </a:solidFill>
                <a:ea typeface="Times New Roman" pitchFamily="18" charset="0"/>
                <a:cs typeface="Times New Roman" pitchFamily="18" charset="0"/>
              </a:rPr>
              <a:t>), которая своими картинами, зеркалами и колоннами производит потрясающее впечатление. Кроме неё заслуживают упоминания также </a:t>
            </a:r>
            <a:r>
              <a:rPr lang="ru-RU" b="1" i="1" dirty="0" smtClean="0">
                <a:solidFill>
                  <a:srgbClr val="FFFF00"/>
                </a:solidFill>
                <a:ea typeface="Times New Roman" pitchFamily="18" charset="0"/>
                <a:cs typeface="Times New Roman" pitchFamily="18" charset="0"/>
              </a:rPr>
              <a:t>Галерея битв</a:t>
            </a:r>
            <a:r>
              <a:rPr lang="ru-RU" b="1" dirty="0" smtClean="0">
                <a:solidFill>
                  <a:srgbClr val="FFFF00"/>
                </a:solidFill>
                <a:ea typeface="Times New Roman" pitchFamily="18" charset="0"/>
                <a:cs typeface="Times New Roman" pitchFamily="18" charset="0"/>
              </a:rPr>
              <a:t>, дворцовая капелла и дворцовый театр.</a:t>
            </a:r>
          </a:p>
          <a:p>
            <a:pPr lvl="0" eaLnBrk="0" fontAlgn="base" hangingPunct="0">
              <a:spcBef>
                <a:spcPct val="0"/>
              </a:spcBef>
              <a:spcAft>
                <a:spcPct val="0"/>
              </a:spcAft>
            </a:pPr>
            <a:endParaRPr lang="ru-RU" dirty="0" smtClean="0"/>
          </a:p>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bg1">
                    <a:lumMod val="95000"/>
                    <a:lumOff val="5000"/>
                  </a:schemeClr>
                </a:solidFill>
                <a:effectLst/>
                <a:ea typeface="Times New Roman" pitchFamily="18" charset="0"/>
                <a:cs typeface="Times New Roman" pitchFamily="18" charset="0"/>
              </a:rPr>
              <a:t>                 История</a:t>
            </a:r>
            <a:endParaRPr kumimoji="0" lang="ru-RU" sz="2400" b="0" i="0" u="none" strike="noStrike" cap="none" normalizeH="0" baseline="0" dirty="0" smtClean="0">
              <a:ln>
                <a:noFill/>
              </a:ln>
              <a:solidFill>
                <a:schemeClr val="bg1">
                  <a:lumMod val="95000"/>
                  <a:lumOff val="5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FFFF00"/>
                </a:solidFill>
                <a:effectLst/>
                <a:ea typeface="Times New Roman" pitchFamily="18" charset="0"/>
                <a:cs typeface="Times New Roman" pitchFamily="18" charset="0"/>
              </a:rPr>
              <a:t>Вокруг дворца постепенно возник город, в котором селились ремесленники, снабжающие королевский двор. В Версальском дворце также жили Людовик XV и Людовик XVI. За это время население Версаля и прилегающего города достигло 100 тысяч человек, однако, оно быстро сократилось после того, как король был вынужден переселиться в Париж</a:t>
            </a:r>
            <a:r>
              <a:rPr kumimoji="0" lang="ru-RU" b="1" i="0" u="none" strike="noStrike" cap="none" normalizeH="0" baseline="0" dirty="0" smtClean="0">
                <a:ln>
                  <a:noFill/>
                </a:ln>
                <a:solidFill>
                  <a:srgbClr val="000099"/>
                </a:solidFill>
                <a:effectLst/>
                <a:ea typeface="Times New Roman" pitchFamily="18" charset="0"/>
                <a:cs typeface="Times New Roman" pitchFamily="18" charset="0"/>
              </a:rPr>
              <a:t>.</a:t>
            </a:r>
            <a:endParaRPr kumimoji="0" lang="ru-RU" b="1" i="0" u="none" strike="noStrike" cap="none" normalizeH="0" baseline="0" dirty="0" smtClean="0">
              <a:ln>
                <a:noFill/>
              </a:ln>
              <a:solidFill>
                <a:srgbClr val="000099"/>
              </a:solidFill>
              <a:effectLst/>
            </a:endParaRPr>
          </a:p>
        </p:txBody>
      </p:sp>
    </p:spTree>
  </p:cSld>
  <p:clrMapOvr>
    <a:masterClrMapping/>
  </p:clrMapOvr>
  <p:transition>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16386" name="Рисунок 4" descr="http://upload.wikimedia.org/wikipedia/commons/thumb/f/fc/Hallofmirrors.jpg/225px-Hallofmirrors.jpg">
            <a:hlinkClick r:id="rId3"/>
          </p:cNvPr>
          <p:cNvPicPr>
            <a:picLocks noChangeAspect="1" noChangeArrowheads="1"/>
          </p:cNvPicPr>
          <p:nvPr/>
        </p:nvPicPr>
        <p:blipFill>
          <a:blip r:embed="rId4" cstate="print"/>
          <a:srcRect/>
          <a:stretch>
            <a:fillRect/>
          </a:stretch>
        </p:blipFill>
        <p:spPr bwMode="auto">
          <a:xfrm>
            <a:off x="5786446" y="357166"/>
            <a:ext cx="2143125" cy="2019300"/>
          </a:xfrm>
          <a:prstGeom prst="rect">
            <a:avLst/>
          </a:prstGeom>
          <a:noFill/>
        </p:spPr>
      </p:pic>
      <p:sp>
        <p:nvSpPr>
          <p:cNvPr id="16387" name="Rectangle 3"/>
          <p:cNvSpPr>
            <a:spLocks noChangeArrowheads="1"/>
          </p:cNvSpPr>
          <p:nvPr/>
        </p:nvSpPr>
        <p:spPr bwMode="auto">
          <a:xfrm>
            <a:off x="2928926" y="457122"/>
            <a:ext cx="2286016" cy="8002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1" u="none" strike="noStrike" cap="none" normalizeH="0" baseline="0" dirty="0" smtClean="0">
                <a:ln>
                  <a:noFill/>
                </a:ln>
                <a:solidFill>
                  <a:srgbClr val="00B0F0"/>
                </a:solidFill>
                <a:effectLst/>
                <a:latin typeface="Times New Roman" pitchFamily="18" charset="0"/>
                <a:ea typeface="Times New Roman" pitchFamily="18" charset="0"/>
                <a:cs typeface="Times New Roman" pitchFamily="18" charset="0"/>
              </a:rPr>
              <a:t>Стоимость</a:t>
            </a:r>
            <a:endParaRPr kumimoji="0" lang="ru-RU" sz="2800" b="1" i="1" u="none" strike="noStrike" cap="none" normalizeH="0" baseline="0" dirty="0" smtClean="0">
              <a:ln>
                <a:noFill/>
              </a:ln>
              <a:solidFill>
                <a:srgbClr val="00B0F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sp>
        <p:nvSpPr>
          <p:cNvPr id="16388" name="Rectangle 4"/>
          <p:cNvSpPr>
            <a:spLocks noChangeArrowheads="1"/>
          </p:cNvSpPr>
          <p:nvPr/>
        </p:nvSpPr>
        <p:spPr bwMode="auto">
          <a:xfrm>
            <a:off x="0" y="2476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6389" name="Rectangle 5"/>
          <p:cNvSpPr>
            <a:spLocks noChangeArrowheads="1"/>
          </p:cNvSpPr>
          <p:nvPr/>
        </p:nvSpPr>
        <p:spPr bwMode="auto">
          <a:xfrm>
            <a:off x="500034" y="2071678"/>
            <a:ext cx="8358214"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accent3">
                    <a:lumMod val="60000"/>
                    <a:lumOff val="40000"/>
                  </a:schemeClr>
                </a:solidFill>
                <a:effectLst/>
                <a:ea typeface="Times New Roman" pitchFamily="18" charset="0"/>
                <a:cs typeface="Times New Roman" pitchFamily="18" charset="0"/>
              </a:rPr>
              <a:t>Зеркальный зал</a:t>
            </a:r>
            <a:endParaRPr kumimoji="0" lang="ru-RU" b="0" i="0" u="none" strike="noStrike" cap="none" normalizeH="0" baseline="0" dirty="0" smtClean="0">
              <a:ln>
                <a:noFill/>
              </a:ln>
              <a:solidFill>
                <a:schemeClr val="accent3">
                  <a:lumMod val="60000"/>
                  <a:lumOff val="4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accent3">
                    <a:lumMod val="60000"/>
                    <a:lumOff val="40000"/>
                  </a:schemeClr>
                </a:solidFill>
                <a:effectLst/>
                <a:ea typeface="Times New Roman" pitchFamily="18" charset="0"/>
                <a:cs typeface="Times New Roman" pitchFamily="18" charset="0"/>
              </a:rPr>
              <a:t>Все счета, связанные со строительством дворца, сохранились до нашего времени. Сумма, учитывающая все расходы, составляет 25 725 836 ливров (1 ливр соответствовал 409 г серебра), что в общем счёте составляло 10 500 тонн серебра или 456 миллионов гульденов по 243 г серебра. Пересчёт на современную стоимость практически невозможен. Исходя из цены на серебро в 250 евро за кг, построение дворца поглотило 2,6 миллиарда евро. Исходя из покупательной способности тогдашнего гульдена как 80 евро, строительство обошлось в 37 миллиардов евро. Ставя расходы на построение дворца в соотношение с государственным бюджетом Франции в XVII веке, получается современная сумма в 259,56 миллиардов евро. Эти расходы распределились на 50 лет, в течение которых шло строительство Версальского дворца, завершённого в 1710.</a:t>
            </a:r>
          </a:p>
          <a:p>
            <a:pPr marL="0" marR="0" lvl="0" indent="0" algn="l" defTabSz="914400" rtl="0" eaLnBrk="0" fontAlgn="base" latinLnBrk="0" hangingPunct="0">
              <a:lnSpc>
                <a:spcPct val="100000"/>
              </a:lnSpc>
              <a:spcBef>
                <a:spcPct val="0"/>
              </a:spcBef>
              <a:spcAft>
                <a:spcPct val="0"/>
              </a:spcAft>
              <a:buClrTx/>
              <a:buSzTx/>
              <a:buFontTx/>
              <a:buNone/>
              <a:tabLst/>
            </a:pPr>
            <a:endParaRPr lang="ru-RU" sz="1600" dirty="0" smtClean="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sz="1600" dirty="0" smtClean="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endParaRPr>
          </a:p>
        </p:txBody>
      </p:sp>
    </p:spTree>
  </p:cSld>
  <p:clrMapOvr>
    <a:masterClrMapping/>
  </p:clrMapOvr>
  <p:transition>
    <p:wheel spokes="3"/>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7000" r="-7000"/>
          </a:stretch>
        </a:blipFill>
        <a:effectLst/>
      </p:bgPr>
    </p:bg>
    <p:spTree>
      <p:nvGrpSpPr>
        <p:cNvPr id="1" name=""/>
        <p:cNvGrpSpPr/>
        <p:nvPr/>
      </p:nvGrpSpPr>
      <p:grpSpPr>
        <a:xfrm>
          <a:off x="0" y="0"/>
          <a:ext cx="0" cy="0"/>
          <a:chOff x="0" y="0"/>
          <a:chExt cx="0" cy="0"/>
        </a:xfrm>
      </p:grpSpPr>
      <p:pic>
        <p:nvPicPr>
          <p:cNvPr id="15362" name="Рисунок 6" descr="http://upload.wikimedia.org/wikipedia/commons/thumb/a/a1/Orangerie.jpg/250px-Orangerie.jpg">
            <a:hlinkClick r:id="rId3"/>
          </p:cNvPr>
          <p:cNvPicPr>
            <a:picLocks noChangeAspect="1" noChangeArrowheads="1"/>
          </p:cNvPicPr>
          <p:nvPr/>
        </p:nvPicPr>
        <p:blipFill>
          <a:blip r:embed="rId4" cstate="print"/>
          <a:srcRect/>
          <a:stretch>
            <a:fillRect/>
          </a:stretch>
        </p:blipFill>
        <p:spPr bwMode="auto">
          <a:xfrm>
            <a:off x="5429256" y="3143248"/>
            <a:ext cx="3514901" cy="2643206"/>
          </a:xfrm>
          <a:prstGeom prst="rect">
            <a:avLst/>
          </a:prstGeom>
          <a:noFill/>
        </p:spPr>
      </p:pic>
      <p:sp>
        <p:nvSpPr>
          <p:cNvPr id="15364" name="Rectangle 4"/>
          <p:cNvSpPr>
            <a:spLocks noChangeArrowheads="1"/>
          </p:cNvSpPr>
          <p:nvPr/>
        </p:nvSpPr>
        <p:spPr bwMode="auto">
          <a:xfrm>
            <a:off x="0" y="22479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5365" name="Rectangle 5"/>
          <p:cNvSpPr>
            <a:spLocks noChangeArrowheads="1"/>
          </p:cNvSpPr>
          <p:nvPr/>
        </p:nvSpPr>
        <p:spPr bwMode="auto">
          <a:xfrm>
            <a:off x="285720" y="2000240"/>
            <a:ext cx="507209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accent1">
                    <a:lumMod val="20000"/>
                    <a:lumOff val="80000"/>
                  </a:schemeClr>
                </a:solidFill>
                <a:effectLst/>
                <a:ea typeface="Times New Roman" pitchFamily="18" charset="0"/>
                <a:cs typeface="Times New Roman" pitchFamily="18" charset="0"/>
              </a:rPr>
              <a:t>Оранжерея</a:t>
            </a:r>
            <a:endParaRPr kumimoji="0" lang="ru-RU" b="0" i="0" u="none" strike="noStrike" cap="none" normalizeH="0" baseline="0" dirty="0" smtClean="0">
              <a:ln>
                <a:noFill/>
              </a:ln>
              <a:solidFill>
                <a:schemeClr val="accent1">
                  <a:lumMod val="20000"/>
                  <a:lumOff val="8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accent1">
                    <a:lumMod val="20000"/>
                    <a:lumOff val="80000"/>
                  </a:schemeClr>
                </a:solidFill>
                <a:effectLst/>
                <a:ea typeface="Times New Roman" pitchFamily="18" charset="0"/>
                <a:cs typeface="Times New Roman" pitchFamily="18" charset="0"/>
              </a:rPr>
              <a:t>Регулярный парк Версальского дворца — один из самых крупных и значимых в Европе. Он состоит из множества террас, которые понижаются по мере удаления от дворца. Клумбы, газоны, оранжерея, бассейны, фонтаны, а также многочисленные скульптуры представляют из себя продолжение дворцовой архитектуры. В версальском парке также расположены несколько небольших </a:t>
            </a:r>
            <a:r>
              <a:rPr kumimoji="0" lang="ru-RU" b="0" i="0" u="none" strike="noStrike" cap="none" normalizeH="0" baseline="0" dirty="0" err="1" smtClean="0">
                <a:ln>
                  <a:noFill/>
                </a:ln>
                <a:solidFill>
                  <a:schemeClr val="accent1">
                    <a:lumMod val="20000"/>
                    <a:lumOff val="80000"/>
                  </a:schemeClr>
                </a:solidFill>
                <a:effectLst/>
                <a:ea typeface="Times New Roman" pitchFamily="18" charset="0"/>
                <a:cs typeface="Times New Roman" pitchFamily="18" charset="0"/>
              </a:rPr>
              <a:t>дворцеобразных</a:t>
            </a:r>
            <a:r>
              <a:rPr kumimoji="0" lang="ru-RU" b="0" i="0" u="none" strike="noStrike" cap="none" normalizeH="0" baseline="0" dirty="0" smtClean="0">
                <a:ln>
                  <a:noFill/>
                </a:ln>
                <a:solidFill>
                  <a:schemeClr val="accent1">
                    <a:lumMod val="20000"/>
                    <a:lumOff val="80000"/>
                  </a:schemeClr>
                </a:solidFill>
                <a:effectLst/>
                <a:ea typeface="Times New Roman" pitchFamily="18" charset="0"/>
                <a:cs typeface="Times New Roman" pitchFamily="18" charset="0"/>
              </a:rPr>
              <a:t> сооружений</a:t>
            </a:r>
            <a:r>
              <a:rPr kumimoji="0" lang="ru-RU" b="0" i="0" u="none" strike="noStrike" cap="none" normalizeH="0" baseline="0" dirty="0" smtClean="0">
                <a:ln>
                  <a:noFill/>
                </a:ln>
                <a:solidFill>
                  <a:srgbClr val="117400"/>
                </a:solidFill>
                <a:effectLst/>
                <a:ea typeface="Times New Roman" pitchFamily="18" charset="0"/>
                <a:cs typeface="Times New Roman" pitchFamily="18" charset="0"/>
              </a:rPr>
              <a:t>.</a:t>
            </a:r>
            <a:endParaRPr kumimoji="0" lang="ru-RU" b="0" i="0" u="none" strike="noStrike" cap="none" normalizeH="0" baseline="0" dirty="0" smtClean="0">
              <a:ln>
                <a:noFill/>
              </a:ln>
              <a:solidFill>
                <a:srgbClr val="117400"/>
              </a:solidFill>
              <a:effectLst/>
            </a:endParaRPr>
          </a:p>
        </p:txBody>
      </p:sp>
      <p:sp>
        <p:nvSpPr>
          <p:cNvPr id="9" name="Прямоугольник 8"/>
          <p:cNvSpPr/>
          <p:nvPr/>
        </p:nvSpPr>
        <p:spPr>
          <a:xfrm>
            <a:off x="4000496" y="1000108"/>
            <a:ext cx="214834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ПАРК</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strips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duotone>
              <a:schemeClr val="accent1">
                <a:shade val="45000"/>
                <a:satMod val="135000"/>
              </a:schemeClr>
              <a:prstClr val="white"/>
            </a:duotone>
          </a:blip>
          <a:stretch>
            <a:fillRect/>
          </a:stretch>
        </a:blipFill>
        <a:effectLst/>
      </p:bgPr>
    </p:bg>
    <p:spTree>
      <p:nvGrpSpPr>
        <p:cNvPr id="1" name=""/>
        <p:cNvGrpSpPr/>
        <p:nvPr/>
      </p:nvGrpSpPr>
      <p:grpSpPr>
        <a:xfrm>
          <a:off x="0" y="0"/>
          <a:ext cx="0" cy="0"/>
          <a:chOff x="0" y="0"/>
          <a:chExt cx="0" cy="0"/>
        </a:xfrm>
      </p:grpSpPr>
      <p:sp>
        <p:nvSpPr>
          <p:cNvPr id="14339" name="Rectangle 3"/>
          <p:cNvSpPr>
            <a:spLocks noChangeArrowheads="1"/>
          </p:cNvSpPr>
          <p:nvPr/>
        </p:nvSpPr>
        <p:spPr bwMode="auto">
          <a:xfrm>
            <a:off x="571472" y="203278"/>
            <a:ext cx="8001056" cy="40010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1" u="none" strike="noStrike" cap="none" normalizeH="0" baseline="0" dirty="0" smtClean="0">
                <a:ln>
                  <a:noFill/>
                </a:ln>
                <a:solidFill>
                  <a:schemeClr val="bg1">
                    <a:lumMod val="95000"/>
                    <a:lumOff val="5000"/>
                  </a:schemeClr>
                </a:solidFill>
                <a:effectLst/>
                <a:latin typeface="Times New Roman" pitchFamily="18" charset="0"/>
                <a:ea typeface="Times New Roman" pitchFamily="18" charset="0"/>
                <a:cs typeface="Times New Roman" pitchFamily="18" charset="0"/>
              </a:rPr>
              <a:t>         Эпоха Французской революции</a:t>
            </a:r>
            <a:endParaRPr kumimoji="0" lang="ru-RU" sz="2800" b="1" i="1" u="none" strike="noStrike" cap="none" normalizeH="0" baseline="0" dirty="0" smtClean="0">
              <a:ln>
                <a:noFill/>
              </a:ln>
              <a:solidFill>
                <a:schemeClr val="bg1">
                  <a:lumMod val="95000"/>
                  <a:lumOff val="5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accent3">
                    <a:lumMod val="75000"/>
                  </a:schemeClr>
                </a:solidFill>
                <a:effectLst/>
                <a:latin typeface="Times New Roman" pitchFamily="18" charset="0"/>
                <a:ea typeface="Times New Roman" pitchFamily="18" charset="0"/>
                <a:cs typeface="Times New Roman" pitchFamily="18" charset="0"/>
              </a:rPr>
              <a:t>5 мая 1789 в Версальском дворце собрались представители дворянства, духовенства и буржуазии. После того как король, которому по закону давалось право собирать и распускать подобные мероприятия, по политическим причинам закрыл заседание, депутаты от буржуазии объявили себя Национальным собранием и удалились в Бальный дом. После 1789 содержать Версальский дворец удавалось лишь с трудом.</a:t>
            </a:r>
            <a:endParaRPr kumimoji="0" lang="ru-RU" b="0" i="0" u="none" strike="noStrike" cap="none" normalizeH="0" baseline="0" dirty="0" smtClean="0">
              <a:ln>
                <a:noFill/>
              </a:ln>
              <a:solidFill>
                <a:schemeClr val="accent3">
                  <a:lumMod val="75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1" i="1" u="none" strike="noStrike" cap="none" normalizeH="0" baseline="0" dirty="0" smtClean="0">
                <a:ln>
                  <a:noFill/>
                </a:ln>
                <a:solidFill>
                  <a:schemeClr val="bg1">
                    <a:lumMod val="95000"/>
                    <a:lumOff val="5000"/>
                  </a:schemeClr>
                </a:solidFill>
                <a:effectLst/>
                <a:latin typeface="Times New Roman" pitchFamily="18" charset="0"/>
                <a:ea typeface="Times New Roman" pitchFamily="18" charset="0"/>
                <a:cs typeface="Times New Roman" pitchFamily="18" charset="0"/>
              </a:rPr>
              <a:t>         После революции</a:t>
            </a:r>
            <a:endParaRPr kumimoji="0" lang="ru-RU" sz="2800" b="1" i="1" u="none" strike="noStrike" cap="none" normalizeH="0" baseline="0" dirty="0" smtClean="0">
              <a:ln>
                <a:noFill/>
              </a:ln>
              <a:solidFill>
                <a:schemeClr val="bg1">
                  <a:lumMod val="95000"/>
                  <a:lumOff val="5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accent3">
                    <a:lumMod val="75000"/>
                  </a:schemeClr>
                </a:solidFill>
                <a:effectLst/>
                <a:latin typeface="Times New Roman" pitchFamily="18" charset="0"/>
                <a:ea typeface="Times New Roman" pitchFamily="18" charset="0"/>
                <a:cs typeface="Times New Roman" pitchFamily="18" charset="0"/>
              </a:rPr>
              <a:t>Со времён Луи-Филиппа многие залы и помещения начали восстанавливать, а сам дворец стал выдающимся национальным историческим музеем, в котором были выставлены бюсты, портреты, картины баталий и другие произведения искусства преимущественно исторической ценности.</a:t>
            </a:r>
            <a:endParaRPr kumimoji="0" lang="ru-RU" b="0" i="0" u="none" strike="noStrike" cap="none" normalizeH="0" baseline="0" dirty="0" smtClean="0">
              <a:ln>
                <a:noFill/>
              </a:ln>
              <a:solidFill>
                <a:schemeClr val="accent3">
                  <a:lumMod val="75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sp>
        <p:nvSpPr>
          <p:cNvPr id="14340" name="Rectangle 4"/>
          <p:cNvSpPr>
            <a:spLocks noChangeArrowheads="1"/>
          </p:cNvSpPr>
          <p:nvPr/>
        </p:nvSpPr>
        <p:spPr bwMode="auto">
          <a:xfrm>
            <a:off x="0" y="2371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4341" name="Rectangle 5"/>
          <p:cNvSpPr>
            <a:spLocks noChangeArrowheads="1"/>
          </p:cNvSpPr>
          <p:nvPr/>
        </p:nvSpPr>
        <p:spPr bwMode="auto">
          <a:xfrm>
            <a:off x="214282" y="4209312"/>
            <a:ext cx="5929322" cy="19082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1" i="1" u="none" strike="noStrike" cap="none" normalizeH="0" baseline="0" dirty="0" smtClean="0">
                <a:ln>
                  <a:noFill/>
                </a:ln>
                <a:solidFill>
                  <a:schemeClr val="bg1">
                    <a:lumMod val="95000"/>
                    <a:lumOff val="5000"/>
                  </a:schemeClr>
                </a:solidFill>
                <a:effectLst/>
                <a:latin typeface="Times New Roman" pitchFamily="18" charset="0"/>
                <a:ea typeface="Times New Roman" pitchFamily="18" charset="0"/>
                <a:cs typeface="Times New Roman" pitchFamily="18" charset="0"/>
              </a:rPr>
              <a:t>    После Второй мировой войны</a:t>
            </a:r>
            <a:endParaRPr kumimoji="0" lang="ru-RU" sz="2800" b="1" i="1" u="none" strike="noStrike" cap="none" normalizeH="0" baseline="0" dirty="0" smtClean="0">
              <a:ln>
                <a:noFill/>
              </a:ln>
              <a:solidFill>
                <a:schemeClr val="bg1">
                  <a:lumMod val="95000"/>
                  <a:lumOff val="5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accent3">
                    <a:lumMod val="75000"/>
                  </a:schemeClr>
                </a:solidFill>
                <a:effectLst/>
                <a:latin typeface="Times New Roman" pitchFamily="18" charset="0"/>
                <a:ea typeface="Times New Roman" pitchFamily="18" charset="0"/>
                <a:cs typeface="Times New Roman" pitchFamily="18" charset="0"/>
              </a:rPr>
              <a:t>После Второй мировой войны Версальский дворец стал местом немецко-французского примирения. Об этом свидетельствуют празднества по поводу 40-летнего юбилея подписания Елисейского договора, состоявшиеся в 2003</a:t>
            </a:r>
            <a:r>
              <a:rPr lang="ru-RU" dirty="0" smtClean="0">
                <a:solidFill>
                  <a:schemeClr val="accent3">
                    <a:lumMod val="75000"/>
                  </a:schemeClr>
                </a:solidFill>
                <a:latin typeface="Times New Roman" pitchFamily="18" charset="0"/>
                <a:ea typeface="Times New Roman" pitchFamily="18" charset="0"/>
                <a:cs typeface="Times New Roman" pitchFamily="18" charset="0"/>
              </a:rPr>
              <a:t>.</a:t>
            </a:r>
            <a:endParaRPr kumimoji="0" lang="ru-RU" b="0" i="0" u="none" strike="noStrike" cap="none" normalizeH="0" baseline="0" dirty="0" smtClean="0">
              <a:ln>
                <a:noFill/>
              </a:ln>
              <a:solidFill>
                <a:schemeClr val="accent3">
                  <a:lumMod val="75000"/>
                </a:schemeClr>
              </a:solidFill>
              <a:effectLst/>
              <a:latin typeface="Times New Roman" pitchFamily="18" charset="0"/>
              <a:cs typeface="Times New Roman" pitchFamily="18" charset="0"/>
            </a:endParaRPr>
          </a:p>
        </p:txBody>
      </p:sp>
    </p:spTree>
  </p:cSld>
  <p:clrMapOvr>
    <a:masterClrMapping/>
  </p:clrMapOvr>
  <p:transition>
    <p:pull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571472" y="571480"/>
            <a:ext cx="8286776"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bg1">
                    <a:lumMod val="95000"/>
                    <a:lumOff val="5000"/>
                  </a:schemeClr>
                </a:solidFill>
                <a:effectLst/>
                <a:ea typeface="Times New Roman" pitchFamily="18" charset="0"/>
                <a:cs typeface="Times New Roman" pitchFamily="18" charset="0"/>
              </a:rPr>
              <a:t>Основание Германской империи</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chemeClr val="bg1">
                  <a:lumMod val="95000"/>
                  <a:lumOff val="5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accent2">
                    <a:lumMod val="50000"/>
                  </a:schemeClr>
                </a:solidFill>
                <a:effectLst/>
                <a:ea typeface="Times New Roman" pitchFamily="18" charset="0"/>
                <a:cs typeface="Times New Roman" pitchFamily="18" charset="0"/>
              </a:rPr>
              <a:t>Версальский дворец имел большое значение в немецко-французской истории. После поражения Франции во Франко-прусской войне он с 5 октября 1870 по 13 марта 1871 был резиденцией главного штаба немецкой армии. </a:t>
            </a:r>
            <a:r>
              <a:rPr kumimoji="0" lang="ru-RU" b="1" i="0" u="none" strike="noStrike" cap="none" normalizeH="0" baseline="0" dirty="0" smtClean="0">
                <a:ln>
                  <a:noFill/>
                </a:ln>
                <a:solidFill>
                  <a:schemeClr val="accent2">
                    <a:lumMod val="50000"/>
                  </a:schemeClr>
                </a:solidFill>
                <a:effectLst/>
                <a:ea typeface="Times New Roman" pitchFamily="18" charset="0"/>
                <a:cs typeface="Times New Roman" pitchFamily="18" charset="0"/>
              </a:rPr>
              <a:t>18 января 1871</a:t>
            </a:r>
            <a:r>
              <a:rPr kumimoji="0" lang="ru-RU" b="0" i="0" u="none" strike="noStrike" cap="none" normalizeH="0" baseline="0" dirty="0" smtClean="0">
                <a:ln>
                  <a:noFill/>
                </a:ln>
                <a:solidFill>
                  <a:schemeClr val="accent2">
                    <a:lumMod val="50000"/>
                  </a:schemeClr>
                </a:solidFill>
                <a:effectLst/>
                <a:ea typeface="Times New Roman" pitchFamily="18" charset="0"/>
                <a:cs typeface="Times New Roman" pitchFamily="18" charset="0"/>
              </a:rPr>
              <a:t> в </a:t>
            </a:r>
            <a:r>
              <a:rPr kumimoji="0" lang="ru-RU" b="0" i="1" u="none" strike="noStrike" cap="none" normalizeH="0" baseline="0" dirty="0" smtClean="0">
                <a:ln>
                  <a:noFill/>
                </a:ln>
                <a:solidFill>
                  <a:schemeClr val="accent2">
                    <a:lumMod val="50000"/>
                  </a:schemeClr>
                </a:solidFill>
                <a:effectLst/>
                <a:ea typeface="Times New Roman" pitchFamily="18" charset="0"/>
                <a:cs typeface="Times New Roman" pitchFamily="18" charset="0"/>
              </a:rPr>
              <a:t>Зеркальной галерее</a:t>
            </a:r>
            <a:r>
              <a:rPr kumimoji="0" lang="ru-RU" b="0" i="0" u="none" strike="noStrike" cap="none" normalizeH="0" baseline="0" dirty="0" smtClean="0">
                <a:ln>
                  <a:noFill/>
                </a:ln>
                <a:solidFill>
                  <a:schemeClr val="accent2">
                    <a:lumMod val="50000"/>
                  </a:schemeClr>
                </a:solidFill>
                <a:effectLst/>
                <a:ea typeface="Times New Roman" pitchFamily="18" charset="0"/>
                <a:cs typeface="Times New Roman" pitchFamily="18" charset="0"/>
              </a:rPr>
              <a:t> была провозглашена Германская империя, а её кайзером</a:t>
            </a:r>
            <a:r>
              <a:rPr lang="ru-RU" dirty="0" smtClean="0">
                <a:solidFill>
                  <a:schemeClr val="accent2">
                    <a:lumMod val="50000"/>
                  </a:schemeClr>
                </a:solidFill>
                <a:ea typeface="Times New Roman" pitchFamily="18" charset="0"/>
                <a:cs typeface="Times New Roman" pitchFamily="18" charset="0"/>
              </a:rPr>
              <a:t> </a:t>
            </a:r>
            <a:r>
              <a:rPr kumimoji="0" lang="ru-RU" b="0" i="0" u="none" strike="noStrike" cap="none" normalizeH="0" baseline="0" dirty="0" smtClean="0">
                <a:ln>
                  <a:noFill/>
                </a:ln>
                <a:solidFill>
                  <a:schemeClr val="accent2">
                    <a:lumMod val="50000"/>
                  </a:schemeClr>
                </a:solidFill>
                <a:effectLst/>
                <a:ea typeface="Times New Roman" pitchFamily="18" charset="0"/>
                <a:cs typeface="Times New Roman" pitchFamily="18" charset="0"/>
              </a:rPr>
              <a:t>— Вильгельм I. Это место было умышленно подобрано, чтобы унизить французов.</a:t>
            </a:r>
            <a:endParaRPr kumimoji="0" lang="ru-RU" b="0" i="0" u="none" strike="noStrike" cap="none" normalizeH="0" baseline="0" dirty="0" smtClean="0">
              <a:ln>
                <a:noFill/>
              </a:ln>
              <a:solidFill>
                <a:schemeClr val="accent2">
                  <a:lumMod val="5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accent2">
                    <a:lumMod val="50000"/>
                  </a:schemeClr>
                </a:solidFill>
                <a:effectLst/>
                <a:ea typeface="Times New Roman" pitchFamily="18" charset="0"/>
                <a:cs typeface="Times New Roman" pitchFamily="18" charset="0"/>
              </a:rPr>
              <a:t>Мирный договор с Францией был подписан 26 февраля тоже в Версале. В марте эвакуировавшееся французское правительство переместило столицу из Бордо в Версаль, и лишь в 1879 снова в Париж.</a:t>
            </a:r>
            <a:endParaRPr kumimoji="0" lang="ru-RU" b="0" i="0" u="none" strike="noStrike" cap="none" normalizeH="0" baseline="0" dirty="0" smtClean="0">
              <a:ln>
                <a:noFill/>
              </a:ln>
              <a:solidFill>
                <a:schemeClr val="accent2">
                  <a:lumMod val="50000"/>
                </a:schemeClr>
              </a:solidFill>
              <a:effectLst/>
            </a:endParaRPr>
          </a:p>
        </p:txBody>
      </p:sp>
      <p:pic>
        <p:nvPicPr>
          <p:cNvPr id="3" name="Рисунок 8" descr="http://upload.wikimedia.org/wikipedia/commons/thumb/1/10/1871_Proclamation_of_the_German_Empire.jpg/300px-1871_Proclamation_of_the_German_Empire.jpg">
            <a:hlinkClick r:id="rId3"/>
          </p:cNvPr>
          <p:cNvPicPr>
            <a:picLocks noChangeAspect="1" noChangeArrowheads="1"/>
          </p:cNvPicPr>
          <p:nvPr/>
        </p:nvPicPr>
        <p:blipFill>
          <a:blip r:embed="rId4" cstate="print"/>
          <a:srcRect/>
          <a:stretch>
            <a:fillRect/>
          </a:stretch>
        </p:blipFill>
        <p:spPr bwMode="auto">
          <a:xfrm>
            <a:off x="5643570" y="3714752"/>
            <a:ext cx="2857500" cy="1914525"/>
          </a:xfrm>
          <a:prstGeom prst="rect">
            <a:avLst/>
          </a:prstGeom>
          <a:noFill/>
        </p:spPr>
      </p:pic>
      <p:sp>
        <p:nvSpPr>
          <p:cNvPr id="4" name="Прямоугольник 3"/>
          <p:cNvSpPr/>
          <p:nvPr/>
        </p:nvSpPr>
        <p:spPr>
          <a:xfrm>
            <a:off x="5857884" y="5715016"/>
            <a:ext cx="2571768" cy="523220"/>
          </a:xfrm>
          <a:prstGeom prst="rect">
            <a:avLst/>
          </a:prstGeom>
        </p:spPr>
        <p:txBody>
          <a:bodyPr wrap="square">
            <a:spAutoFit/>
          </a:bodyPr>
          <a:lstStyle/>
          <a:p>
            <a:pPr lvl="0" fontAlgn="base">
              <a:spcBef>
                <a:spcPct val="0"/>
              </a:spcBef>
              <a:spcAft>
                <a:spcPct val="0"/>
              </a:spcAft>
            </a:pPr>
            <a:r>
              <a:rPr lang="ru-RU" sz="1400" dirty="0" smtClean="0">
                <a:solidFill>
                  <a:srgbClr val="18AC04"/>
                </a:solidFill>
                <a:latin typeface="Times New Roman" pitchFamily="18" charset="0"/>
                <a:ea typeface="Times New Roman" pitchFamily="18" charset="0"/>
                <a:cs typeface="Times New Roman" pitchFamily="18" charset="0"/>
              </a:rPr>
              <a:t>Провозглашение Германской империи в 1871 г.</a:t>
            </a:r>
            <a:endParaRPr lang="ru-RU" sz="1400" dirty="0" smtClean="0">
              <a:solidFill>
                <a:srgbClr val="18AC04"/>
              </a:solidFill>
              <a:latin typeface="Times New Roman" pitchFamily="18" charset="0"/>
              <a:cs typeface="Times New Roman" pitchFamily="18" charset="0"/>
            </a:endParaRPr>
          </a:p>
        </p:txBody>
      </p:sp>
    </p:spTree>
  </p:cSld>
  <p:clrMapOvr>
    <a:masterClrMapping/>
  </p:clrMapOvr>
  <p:transition>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5"/>
          <p:cNvSpPr>
            <a:spLocks noChangeArrowheads="1"/>
          </p:cNvSpPr>
          <p:nvPr/>
        </p:nvSpPr>
        <p:spPr bwMode="auto">
          <a:xfrm>
            <a:off x="642910" y="714356"/>
            <a:ext cx="785818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bg1">
                    <a:lumMod val="95000"/>
                    <a:lumOff val="5000"/>
                  </a:schemeClr>
                </a:solidFill>
                <a:effectLst/>
                <a:latin typeface="Calibri" pitchFamily="34" charset="0"/>
                <a:ea typeface="Times New Roman" pitchFamily="18" charset="0"/>
                <a:cs typeface="Times New Roman" pitchFamily="18" charset="0"/>
              </a:rPr>
              <a:t>Попытки подражания</a:t>
            </a:r>
            <a:endParaRPr kumimoji="0" lang="ru-RU" sz="2800" b="0" i="0" u="none" strike="noStrike" cap="none" normalizeH="0" baseline="0" dirty="0" smtClean="0">
              <a:ln>
                <a:noFill/>
              </a:ln>
              <a:solidFill>
                <a:schemeClr val="bg1">
                  <a:lumMod val="95000"/>
                  <a:lumOff val="5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accent1">
                    <a:lumMod val="60000"/>
                    <a:lumOff val="40000"/>
                  </a:schemeClr>
                </a:solidFill>
                <a:effectLst/>
                <a:ea typeface="Times New Roman" pitchFamily="18" charset="0"/>
                <a:cs typeface="Times New Roman" pitchFamily="18" charset="0"/>
              </a:rPr>
              <a:t>Многие дворцы Европы были построены под несомненным влиянием Версаля. К ним относятся замки </a:t>
            </a:r>
            <a:r>
              <a:rPr kumimoji="0" lang="ru-RU" b="0" i="0" u="none" strike="noStrike" cap="none" normalizeH="0" baseline="0" dirty="0" err="1" smtClean="0">
                <a:ln>
                  <a:noFill/>
                </a:ln>
                <a:solidFill>
                  <a:schemeClr val="accent1">
                    <a:lumMod val="60000"/>
                    <a:lumOff val="40000"/>
                  </a:schemeClr>
                </a:solidFill>
                <a:effectLst/>
                <a:ea typeface="Times New Roman" pitchFamily="18" charset="0"/>
                <a:cs typeface="Times New Roman" pitchFamily="18" charset="0"/>
              </a:rPr>
              <a:t>Сан-Суси</a:t>
            </a:r>
            <a:r>
              <a:rPr kumimoji="0" lang="ru-RU" b="0" i="0" u="none" strike="noStrike" cap="none" normalizeH="0" baseline="0" dirty="0" smtClean="0">
                <a:ln>
                  <a:noFill/>
                </a:ln>
                <a:solidFill>
                  <a:schemeClr val="accent1">
                    <a:lumMod val="60000"/>
                    <a:lumOff val="40000"/>
                  </a:schemeClr>
                </a:solidFill>
                <a:effectLst/>
                <a:ea typeface="Times New Roman" pitchFamily="18" charset="0"/>
                <a:cs typeface="Times New Roman" pitchFamily="18" charset="0"/>
              </a:rPr>
              <a:t> в Потсдаме, </a:t>
            </a:r>
            <a:r>
              <a:rPr kumimoji="0" lang="ru-RU" b="0" i="0" u="none" strike="noStrike" cap="none" normalizeH="0" baseline="0" dirty="0" err="1" smtClean="0">
                <a:ln>
                  <a:noFill/>
                </a:ln>
                <a:solidFill>
                  <a:schemeClr val="accent1">
                    <a:lumMod val="60000"/>
                    <a:lumOff val="40000"/>
                  </a:schemeClr>
                </a:solidFill>
                <a:effectLst/>
                <a:ea typeface="Times New Roman" pitchFamily="18" charset="0"/>
                <a:cs typeface="Times New Roman" pitchFamily="18" charset="0"/>
              </a:rPr>
              <a:t>Шёнбрунн</a:t>
            </a:r>
            <a:r>
              <a:rPr kumimoji="0" lang="ru-RU" b="0" i="0" u="none" strike="noStrike" cap="none" normalizeH="0" baseline="0" dirty="0" smtClean="0">
                <a:ln>
                  <a:noFill/>
                </a:ln>
                <a:solidFill>
                  <a:schemeClr val="accent1">
                    <a:lumMod val="60000"/>
                    <a:lumOff val="40000"/>
                  </a:schemeClr>
                </a:solidFill>
                <a:effectLst/>
                <a:ea typeface="Times New Roman" pitchFamily="18" charset="0"/>
                <a:cs typeface="Times New Roman" pitchFamily="18" charset="0"/>
              </a:rPr>
              <a:t> в Вене, Большие дворцы в Петергофе и Гатчине, а также другие дворцы на территории Германии, Австрии и Италии.</a:t>
            </a:r>
            <a:endParaRPr kumimoji="0" lang="ru-RU" b="0" i="0" u="none" strike="noStrike" cap="none" normalizeH="0" baseline="0" dirty="0" smtClean="0">
              <a:ln>
                <a:noFill/>
              </a:ln>
              <a:solidFill>
                <a:schemeClr val="accent1">
                  <a:lumMod val="60000"/>
                  <a:lumOff val="40000"/>
                </a:schemeClr>
              </a:solidFill>
              <a:effectLst/>
            </a:endParaRPr>
          </a:p>
        </p:txBody>
      </p:sp>
      <p:pic>
        <p:nvPicPr>
          <p:cNvPr id="9" name="Рисунок 8" descr="Chateau de versailles30.jpg">
            <a:hlinkClick r:id="rId2"/>
          </p:cNvPr>
          <p:cNvPicPr/>
          <p:nvPr/>
        </p:nvPicPr>
        <p:blipFill>
          <a:blip r:embed="rId3" cstate="print"/>
          <a:srcRect/>
          <a:stretch>
            <a:fillRect/>
          </a:stretch>
        </p:blipFill>
        <p:spPr bwMode="auto">
          <a:xfrm>
            <a:off x="642910" y="2714620"/>
            <a:ext cx="2381250" cy="1790700"/>
          </a:xfrm>
          <a:prstGeom prst="rect">
            <a:avLst/>
          </a:prstGeom>
          <a:noFill/>
          <a:ln w="9525">
            <a:noFill/>
            <a:miter lim="800000"/>
            <a:headEnd/>
            <a:tailEnd/>
          </a:ln>
        </p:spPr>
      </p:pic>
      <p:pic>
        <p:nvPicPr>
          <p:cNvPr id="10" name="Рисунок 9" descr="Ferme1.jpg">
            <a:hlinkClick r:id="rId4"/>
          </p:cNvPr>
          <p:cNvPicPr/>
          <p:nvPr/>
        </p:nvPicPr>
        <p:blipFill>
          <a:blip r:embed="rId5" cstate="print"/>
          <a:srcRect/>
          <a:stretch>
            <a:fillRect/>
          </a:stretch>
        </p:blipFill>
        <p:spPr bwMode="auto">
          <a:xfrm>
            <a:off x="3357554" y="2714620"/>
            <a:ext cx="2381250" cy="1790700"/>
          </a:xfrm>
          <a:prstGeom prst="rect">
            <a:avLst/>
          </a:prstGeom>
          <a:noFill/>
          <a:ln w="9525">
            <a:noFill/>
            <a:miter lim="800000"/>
            <a:headEnd/>
            <a:tailEnd/>
          </a:ln>
        </p:spPr>
      </p:pic>
      <p:pic>
        <p:nvPicPr>
          <p:cNvPr id="11" name="Рисунок 10" descr="Versailles Petit Trianon.jpg">
            <a:hlinkClick r:id="rId6"/>
          </p:cNvPr>
          <p:cNvPicPr/>
          <p:nvPr/>
        </p:nvPicPr>
        <p:blipFill>
          <a:blip r:embed="rId7" cstate="print"/>
          <a:srcRect/>
          <a:stretch>
            <a:fillRect/>
          </a:stretch>
        </p:blipFill>
        <p:spPr bwMode="auto">
          <a:xfrm>
            <a:off x="6072198" y="2714620"/>
            <a:ext cx="2428892" cy="1785950"/>
          </a:xfrm>
          <a:prstGeom prst="rect">
            <a:avLst/>
          </a:prstGeom>
          <a:noFill/>
          <a:ln w="9525">
            <a:noFill/>
            <a:miter lim="800000"/>
            <a:headEnd/>
            <a:tailEnd/>
          </a:ln>
        </p:spPr>
      </p:pic>
      <p:sp>
        <p:nvSpPr>
          <p:cNvPr id="12" name="Прямоугольник 11"/>
          <p:cNvSpPr/>
          <p:nvPr/>
        </p:nvSpPr>
        <p:spPr>
          <a:xfrm>
            <a:off x="857224" y="4572008"/>
            <a:ext cx="1912383" cy="369332"/>
          </a:xfrm>
          <a:prstGeom prst="rect">
            <a:avLst/>
          </a:prstGeom>
        </p:spPr>
        <p:txBody>
          <a:bodyPr wrap="none">
            <a:spAutoFit/>
          </a:bodyPr>
          <a:lstStyle/>
          <a:p>
            <a:r>
              <a:rPr lang="ru-RU" i="1" dirty="0" smtClean="0">
                <a:solidFill>
                  <a:schemeClr val="bg1">
                    <a:lumMod val="95000"/>
                    <a:lumOff val="5000"/>
                  </a:schemeClr>
                </a:solidFill>
              </a:rPr>
              <a:t>Большой Трианон</a:t>
            </a:r>
            <a:endParaRPr lang="ru-RU" i="1" dirty="0">
              <a:solidFill>
                <a:schemeClr val="bg1">
                  <a:lumMod val="95000"/>
                  <a:lumOff val="5000"/>
                </a:schemeClr>
              </a:solidFill>
            </a:endParaRPr>
          </a:p>
        </p:txBody>
      </p:sp>
      <p:sp>
        <p:nvSpPr>
          <p:cNvPr id="13" name="Прямоугольник 12"/>
          <p:cNvSpPr/>
          <p:nvPr/>
        </p:nvSpPr>
        <p:spPr>
          <a:xfrm>
            <a:off x="3000364" y="4572008"/>
            <a:ext cx="3000396" cy="369332"/>
          </a:xfrm>
          <a:prstGeom prst="rect">
            <a:avLst/>
          </a:prstGeom>
        </p:spPr>
        <p:txBody>
          <a:bodyPr wrap="square">
            <a:spAutoFit/>
          </a:bodyPr>
          <a:lstStyle/>
          <a:p>
            <a:r>
              <a:rPr lang="ru-RU" i="1" u="sng" dirty="0" smtClean="0">
                <a:solidFill>
                  <a:schemeClr val="bg1">
                    <a:lumMod val="95000"/>
                    <a:lumOff val="5000"/>
                  </a:schemeClr>
                </a:solidFill>
              </a:rPr>
              <a:t>Ферма </a:t>
            </a:r>
            <a:r>
              <a:rPr lang="ru-RU" i="1" u="sng" dirty="0" err="1" smtClean="0">
                <a:solidFill>
                  <a:schemeClr val="bg1">
                    <a:lumMod val="95000"/>
                    <a:lumOff val="5000"/>
                  </a:schemeClr>
                </a:solidFill>
              </a:rPr>
              <a:t>Марии-Антуанетты</a:t>
            </a:r>
            <a:endParaRPr lang="ru-RU" i="1" dirty="0">
              <a:solidFill>
                <a:schemeClr val="bg1">
                  <a:lumMod val="95000"/>
                  <a:lumOff val="5000"/>
                </a:schemeClr>
              </a:solidFill>
            </a:endParaRPr>
          </a:p>
        </p:txBody>
      </p:sp>
      <p:sp>
        <p:nvSpPr>
          <p:cNvPr id="14" name="Прямоугольник 13"/>
          <p:cNvSpPr/>
          <p:nvPr/>
        </p:nvSpPr>
        <p:spPr>
          <a:xfrm>
            <a:off x="6357950" y="4572008"/>
            <a:ext cx="1782539" cy="369332"/>
          </a:xfrm>
          <a:prstGeom prst="rect">
            <a:avLst/>
          </a:prstGeom>
        </p:spPr>
        <p:txBody>
          <a:bodyPr wrap="none">
            <a:spAutoFit/>
          </a:bodyPr>
          <a:lstStyle/>
          <a:p>
            <a:r>
              <a:rPr lang="ru-RU" i="1" dirty="0" smtClean="0">
                <a:solidFill>
                  <a:schemeClr val="bg1">
                    <a:lumMod val="95000"/>
                    <a:lumOff val="5000"/>
                  </a:schemeClr>
                </a:solidFill>
              </a:rPr>
              <a:t>Малый Трианон</a:t>
            </a:r>
            <a:endParaRPr lang="ru-RU" i="1" dirty="0">
              <a:solidFill>
                <a:schemeClr val="bg1">
                  <a:lumMod val="95000"/>
                  <a:lumOff val="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nodeType="clickEffect">
                                  <p:stCondLst>
                                    <p:cond delay="0"/>
                                  </p:stCondLst>
                                  <p:childTnLst>
                                    <p:animEffect transition="out" filter="checkerboard(across)">
                                      <p:cBhvr>
                                        <p:cTn id="11" dur="500"/>
                                        <p:tgtEl>
                                          <p:spTgt spid="10"/>
                                        </p:tgtEl>
                                      </p:cBhvr>
                                    </p:animEffect>
                                    <p:set>
                                      <p:cBhvr>
                                        <p:cTn id="12" dur="1" fill="hold">
                                          <p:stCondLst>
                                            <p:cond delay="4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nodeType="clickEffect">
                                  <p:stCondLst>
                                    <p:cond delay="0"/>
                                  </p:stCondLst>
                                  <p:childTnLst>
                                    <p:anim calcmode="lin" valueType="num">
                                      <p:cBhvr additive="base">
                                        <p:cTn id="16" dur="500"/>
                                        <p:tgtEl>
                                          <p:spTgt spid="11"/>
                                        </p:tgtEl>
                                        <p:attrNameLst>
                                          <p:attrName>ppt_x</p:attrName>
                                        </p:attrNameLst>
                                      </p:cBhvr>
                                      <p:tavLst>
                                        <p:tav tm="0">
                                          <p:val>
                                            <p:strVal val="ppt_x"/>
                                          </p:val>
                                        </p:tav>
                                        <p:tav tm="100000">
                                          <p:val>
                                            <p:strVal val="ppt_x"/>
                                          </p:val>
                                        </p:tav>
                                      </p:tavLst>
                                    </p:anim>
                                    <p:anim calcmode="lin" valueType="num">
                                      <p:cBhvr additive="base">
                                        <p:cTn id="17" dur="500"/>
                                        <p:tgtEl>
                                          <p:spTgt spid="11"/>
                                        </p:tgtEl>
                                        <p:attrNameLst>
                                          <p:attrName>ppt_y</p:attrName>
                                        </p:attrNameLst>
                                      </p:cBhvr>
                                      <p:tavLst>
                                        <p:tav tm="0">
                                          <p:val>
                                            <p:strVal val="ppt_y"/>
                                          </p:val>
                                        </p:tav>
                                        <p:tav tm="100000">
                                          <p:val>
                                            <p:strVal val="1+ppt_h/2"/>
                                          </p:val>
                                        </p:tav>
                                      </p:tavLst>
                                    </p:anim>
                                    <p:set>
                                      <p:cBhvr>
                                        <p:cTn id="18"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104</TotalTime>
  <Words>632</Words>
  <Application>Microsoft Office PowerPoint</Application>
  <PresentationFormat>Экран (4:3)</PresentationFormat>
  <Paragraphs>37</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Апекс</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COMP</cp:lastModifiedBy>
  <cp:revision>15</cp:revision>
  <dcterms:modified xsi:type="dcterms:W3CDTF">2011-10-27T04:38:19Z</dcterms:modified>
</cp:coreProperties>
</file>