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4" r:id="rId4"/>
    <p:sldId id="268" r:id="rId5"/>
    <p:sldId id="267" r:id="rId6"/>
    <p:sldId id="269" r:id="rId7"/>
    <p:sldId id="266" r:id="rId8"/>
    <p:sldId id="304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9" r:id="rId24"/>
    <p:sldId id="290" r:id="rId25"/>
    <p:sldId id="291" r:id="rId26"/>
    <p:sldId id="263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2" r:id="rId37"/>
    <p:sldId id="301" r:id="rId38"/>
    <p:sldId id="305" r:id="rId39"/>
    <p:sldId id="308" r:id="rId40"/>
    <p:sldId id="309" r:id="rId41"/>
    <p:sldId id="306" r:id="rId42"/>
    <p:sldId id="307" r:id="rId43"/>
    <p:sldId id="310" r:id="rId44"/>
    <p:sldId id="258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99"/>
    <a:srgbClr val="FFFFCC"/>
    <a:srgbClr val="0000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65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5775273"/>
            <a:satOff val="5219"/>
            <a:lumOff val="58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775273"/>
              <a:satOff val="5219"/>
              <a:lumOff val="58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11550546"/>
            <a:satOff val="10438"/>
            <a:lumOff val="117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11550546"/>
              <a:satOff val="10438"/>
              <a:lumOff val="117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17325818"/>
            <a:satOff val="15657"/>
            <a:lumOff val="1768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17325818"/>
              <a:satOff val="15657"/>
              <a:lumOff val="176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5775273"/>
            <a:satOff val="5219"/>
            <a:lumOff val="58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775273"/>
              <a:satOff val="5219"/>
              <a:lumOff val="58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11550546"/>
            <a:satOff val="10438"/>
            <a:lumOff val="117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11550546"/>
              <a:satOff val="10438"/>
              <a:lumOff val="117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17325818"/>
            <a:satOff val="15657"/>
            <a:lumOff val="1768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17325818"/>
              <a:satOff val="15657"/>
              <a:lumOff val="176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99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hyperlink" Target="http://art5.karelia.ru/photo/16/161/8993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hyperlink" Target="http://www.horse.ru/post_images/illm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hyperlink" Target="http://urfm.narod.ru/v_fu_small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rfm.narod.ru/v_fu_small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hyperlink" Target="http://fern.kiev.ua/files/images/hamster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urfm.narod.ru/v_fu_small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urfm.narod.ru/v_fu_small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urfm.narod.ru/v_fu_small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gif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7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hyperlink" Target="http://urfm.narod.ru/v_fu_smal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Мир вокруг нас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500" b="1" spc="600" dirty="0" smtClean="0">
                <a:ln w="3810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Как живут животные</a:t>
            </a:r>
            <a:endParaRPr lang="ru-RU" sz="8500" b="1" spc="600" dirty="0">
              <a:ln w="38100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4" name="Picture 2" descr="D:\Общие документы\КАРТИНКИ\АНИМИРОВАННЫЕ КАРТИНКИ\1 (415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071546"/>
            <a:ext cx="2009779" cy="228928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4500594" cy="2786082"/>
          </a:xfrm>
          <a:prstGeom prst="cloudCallout">
            <a:avLst>
              <a:gd name="adj1" fmla="val 9154"/>
              <a:gd name="adj2" fmla="val 9895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Помогите малышам:</a:t>
            </a:r>
            <a:b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Потеряли дети мам.</a:t>
            </a:r>
            <a:b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Без родителей, одни</a:t>
            </a:r>
            <a:b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Попадут в беду они.</a:t>
            </a:r>
            <a:b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Помогите малышам!</a:t>
            </a:r>
            <a:b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Поскорей найдите мам!</a:t>
            </a:r>
            <a:endParaRPr lang="ru-RU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7652" name="Picture 4" descr="Картинка 36 из 1587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00430" y="2571744"/>
            <a:ext cx="4673720" cy="3676661"/>
          </a:xfrm>
          <a:prstGeom prst="rect">
            <a:avLst/>
          </a:prstGeom>
          <a:noFill/>
        </p:spPr>
      </p:pic>
      <p:pic>
        <p:nvPicPr>
          <p:cNvPr id="27654" name="Picture 6" descr="Картинка 303 из 2733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929290" y="4572008"/>
            <a:ext cx="3214710" cy="212303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5286380" y="785794"/>
            <a:ext cx="3714776" cy="2000264"/>
          </a:xfrm>
          <a:prstGeom prst="cloudCallout">
            <a:avLst>
              <a:gd name="adj1" fmla="val 16166"/>
              <a:gd name="adj2" fmla="val 14004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715008" y="1142984"/>
            <a:ext cx="307183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Жеребенок тонконогий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Бойко скачет по дороге.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Он такой скакун хороший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Не догонит мама …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8681" name="Picture 9" descr="Картинка 8 из 15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79" y="2786058"/>
            <a:ext cx="5429289" cy="3871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642918"/>
            <a:ext cx="3714776" cy="2000264"/>
          </a:xfrm>
          <a:prstGeom prst="cloudCallout">
            <a:avLst>
              <a:gd name="adj1" fmla="val -11433"/>
              <a:gd name="adj2" fmla="val 16775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42910" y="928670"/>
            <a:ext cx="307183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Шею вытянул гусенок,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Озирается спросонок.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Еле-еле соню-сына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 крыльцом нашла… </a:t>
            </a:r>
          </a:p>
        </p:txBody>
      </p:sp>
      <p:pic>
        <p:nvPicPr>
          <p:cNvPr id="29698" name="Picture 2" descr="Картинка 1 из 1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43305" y="2678834"/>
            <a:ext cx="5219701" cy="3917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5286380" y="785794"/>
            <a:ext cx="3714776" cy="2000264"/>
          </a:xfrm>
          <a:prstGeom prst="cloudCallout">
            <a:avLst>
              <a:gd name="adj1" fmla="val 16166"/>
              <a:gd name="adj2" fmla="val 14004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715008" y="1142984"/>
            <a:ext cx="307183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Верблюжонок у ворот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Маму жалобно зовет,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 бойся, не заблудится,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Придет домой …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23" name="Picture 3" descr="Картинка 1 из 5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6058"/>
            <a:ext cx="50768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642918"/>
            <a:ext cx="4286280" cy="1785950"/>
          </a:xfrm>
          <a:prstGeom prst="cloudCallout">
            <a:avLst>
              <a:gd name="adj1" fmla="val -11433"/>
              <a:gd name="adj2" fmla="val 16775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42910" y="857232"/>
            <a:ext cx="38576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Куда бы спрятаться козленку?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Какой-то зверь летит вдогонку.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 бойся! — это стрекоза.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Прогонит вмиг ее … </a:t>
            </a:r>
          </a:p>
        </p:txBody>
      </p:sp>
      <p:pic>
        <p:nvPicPr>
          <p:cNvPr id="31746" name="Picture 2" descr="Картинка 10 из 281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572270" y="2786058"/>
            <a:ext cx="5290738" cy="3748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5286380" y="785794"/>
            <a:ext cx="3714776" cy="2000264"/>
          </a:xfrm>
          <a:prstGeom prst="cloudCallout">
            <a:avLst>
              <a:gd name="adj1" fmla="val 16166"/>
              <a:gd name="adj2" fmla="val 14004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643570" y="1142984"/>
            <a:ext cx="32147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стряслось у индюшат?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Почему они спешат?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 сарая за кадушкой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Червяка нашла … </a:t>
            </a:r>
          </a:p>
        </p:txBody>
      </p:sp>
      <p:pic>
        <p:nvPicPr>
          <p:cNvPr id="32770" name="Picture 2" descr="Картинка 51 из 2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85718" y="2643182"/>
            <a:ext cx="5238760" cy="3929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642918"/>
            <a:ext cx="4286280" cy="1785950"/>
          </a:xfrm>
          <a:prstGeom prst="cloudCallout">
            <a:avLst>
              <a:gd name="adj1" fmla="val -11433"/>
              <a:gd name="adj2" fmla="val 16775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42910" y="857232"/>
            <a:ext cx="38576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Купаться в речке страшновато,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Залезли в лужу поросята.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Умылась дружная семья —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 узнает детей …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3795" name="Picture 3" descr="Картинка 6 из 16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714620"/>
            <a:ext cx="50768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5286380" y="785794"/>
            <a:ext cx="3714776" cy="2000264"/>
          </a:xfrm>
          <a:prstGeom prst="cloudCallout">
            <a:avLst>
              <a:gd name="adj1" fmla="val 16166"/>
              <a:gd name="adj2" fmla="val 14004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786446" y="1142984"/>
            <a:ext cx="307183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— Эй, утята, вы куда?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Здесь собачья будка!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Ждет вас около пруда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Ваша мама …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4818" name="Picture 2" descr="Картинка 1 из 15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85720" y="2786058"/>
            <a:ext cx="50768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642918"/>
            <a:ext cx="4429156" cy="1785950"/>
          </a:xfrm>
          <a:prstGeom prst="cloudCallout">
            <a:avLst>
              <a:gd name="adj1" fmla="val -11433"/>
              <a:gd name="adj2" fmla="val 16775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42910" y="857232"/>
            <a:ext cx="40005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— Ну-ка марш назад, цыплятки!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Залезать нельзя на грядки!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Ищет вас, волнуется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Ваша мама … </a:t>
            </a:r>
          </a:p>
        </p:txBody>
      </p:sp>
      <p:pic>
        <p:nvPicPr>
          <p:cNvPr id="35842" name="Picture 2" descr="Картинка 81 из 27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786058"/>
            <a:ext cx="50768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5286380" y="785794"/>
            <a:ext cx="3714776" cy="2000264"/>
          </a:xfrm>
          <a:prstGeom prst="cloudCallout">
            <a:avLst>
              <a:gd name="adj1" fmla="val 16166"/>
              <a:gd name="adj2" fmla="val 14004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715008" y="1142984"/>
            <a:ext cx="32147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Олененок-озорник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 кустом к земле приник.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Притаился тихо-тихо: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Пусть поищет … </a:t>
            </a:r>
          </a:p>
        </p:txBody>
      </p:sp>
      <p:pic>
        <p:nvPicPr>
          <p:cNvPr id="36866" name="Picture 2" descr="Картинка 10 из 4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86058"/>
            <a:ext cx="50768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0" y="714356"/>
            <a:ext cx="5643602" cy="1571636"/>
          </a:xfrm>
          <a:prstGeom prst="cloudCallout">
            <a:avLst>
              <a:gd name="adj1" fmla="val -3321"/>
              <a:gd name="adj2" fmla="val 22940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живут животные? Мы знаем, что растения живые. А животные — живые существа? Докажите это.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Картинка 56 из 132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8101" y="4643446"/>
            <a:ext cx="2950893" cy="2214554"/>
          </a:xfrm>
          <a:prstGeom prst="rect">
            <a:avLst/>
          </a:prstGeom>
          <a:noFill/>
        </p:spPr>
      </p:pic>
      <p:pic>
        <p:nvPicPr>
          <p:cNvPr id="1030" name="Picture 6" descr="Картинка 56 из 1320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357430"/>
            <a:ext cx="1036074" cy="1809736"/>
          </a:xfrm>
          <a:prstGeom prst="rect">
            <a:avLst/>
          </a:prstGeom>
          <a:noFill/>
        </p:spPr>
      </p:pic>
      <p:pic>
        <p:nvPicPr>
          <p:cNvPr id="1032" name="Picture 8" descr="Картинка 182 из 3095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4404" y="857232"/>
            <a:ext cx="2769596" cy="2000264"/>
          </a:xfrm>
          <a:prstGeom prst="rect">
            <a:avLst/>
          </a:prstGeom>
          <a:noFill/>
        </p:spPr>
      </p:pic>
      <p:pic>
        <p:nvPicPr>
          <p:cNvPr id="1034" name="Picture 10" descr="Картинка 224 из 1320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86116" y="4500570"/>
            <a:ext cx="2044202" cy="1476369"/>
          </a:xfrm>
          <a:prstGeom prst="rect">
            <a:avLst/>
          </a:prstGeom>
          <a:noFill/>
        </p:spPr>
      </p:pic>
      <p:pic>
        <p:nvPicPr>
          <p:cNvPr id="1038" name="Picture 14" descr="Картинка 144 из 3020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571744"/>
            <a:ext cx="2069114" cy="19752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642918"/>
            <a:ext cx="4429156" cy="1785950"/>
          </a:xfrm>
          <a:prstGeom prst="cloudCallout">
            <a:avLst>
              <a:gd name="adj1" fmla="val -11433"/>
              <a:gd name="adj2" fmla="val 16775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71472" y="857233"/>
            <a:ext cx="40719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—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Му-у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 — мычит теленок.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—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Му-у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 Очень грустно одному!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—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Му-у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 — охрип малыш от рева.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—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Му-у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 — нашла его … </a:t>
            </a:r>
          </a:p>
        </p:txBody>
      </p:sp>
      <p:pic>
        <p:nvPicPr>
          <p:cNvPr id="37890" name="Picture 2" descr="Картинка 4 из 1064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 flipH="1">
            <a:off x="3786182" y="2786058"/>
            <a:ext cx="50768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857752" y="785794"/>
            <a:ext cx="4143404" cy="2000264"/>
          </a:xfrm>
          <a:prstGeom prst="cloudCallout">
            <a:avLst>
              <a:gd name="adj1" fmla="val 16166"/>
              <a:gd name="adj2" fmla="val 14004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214942" y="1142984"/>
            <a:ext cx="37147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Опустив печально хвостик,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Маму ждет послушный ослик.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Целый день должна трудиться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Мама ослика — … </a:t>
            </a:r>
          </a:p>
        </p:txBody>
      </p:sp>
      <p:pic>
        <p:nvPicPr>
          <p:cNvPr id="38914" name="Picture 2" descr="Картинка 5 из 113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5290738" cy="3748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642918"/>
            <a:ext cx="4429156" cy="1785950"/>
          </a:xfrm>
          <a:prstGeom prst="cloudCallout">
            <a:avLst>
              <a:gd name="adj1" fmla="val -11433"/>
              <a:gd name="adj2" fmla="val 16775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85786" y="857233"/>
            <a:ext cx="35004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Забрели четыре брата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поле сладкого овса.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— Эй, пора домой, ягнята!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Вас домой зовет …</a:t>
            </a:r>
          </a:p>
        </p:txBody>
      </p:sp>
      <p:pic>
        <p:nvPicPr>
          <p:cNvPr id="39938" name="Picture 2" descr="Картинка 83 из 199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857496"/>
            <a:ext cx="5076825" cy="365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Картинка 36 из 396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28726" y="2357430"/>
            <a:ext cx="6429420" cy="412753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4370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929058" y="785794"/>
            <a:ext cx="5072098" cy="1928826"/>
          </a:xfrm>
          <a:prstGeom prst="cloudCallout">
            <a:avLst>
              <a:gd name="adj1" fmla="val 1323"/>
              <a:gd name="adj2" fmla="val 164078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Малыши и мамы рады —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Снова вместе, снова рядом,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за помощь всех ребят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Малыши благодарят.</a:t>
            </a:r>
            <a:endParaRPr lang="ru-RU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0962" name="Picture 2" descr="Картинка 153 из 8639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4000504"/>
            <a:ext cx="2946280" cy="23523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ртинка 11 из 11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786182" y="2786058"/>
            <a:ext cx="5076825" cy="3738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5072098" cy="1571636"/>
          </a:xfrm>
          <a:prstGeom prst="cloudCallout">
            <a:avLst>
              <a:gd name="adj1" fmla="val 380"/>
              <a:gd name="adj2" fmla="val 22509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Животные приносят потомство (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размножаются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и заботятся о нем.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2534" name="Picture 6" descr="Картинка 97 из 175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857232"/>
            <a:ext cx="2096670" cy="171926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642918"/>
            <a:ext cx="5572164" cy="1571636"/>
          </a:xfrm>
          <a:prstGeom prst="cloudCallout">
            <a:avLst>
              <a:gd name="adj1" fmla="val -2979"/>
              <a:gd name="adj2" fmla="val 22123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71472" y="1071546"/>
            <a:ext cx="48577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Каким животным принадлежат эти части тела?  Объясните, для чего они служат?</a:t>
            </a:r>
          </a:p>
        </p:txBody>
      </p:sp>
      <p:pic>
        <p:nvPicPr>
          <p:cNvPr id="7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214686"/>
            <a:ext cx="4932985" cy="2928958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00430" y="785794"/>
            <a:ext cx="3714776" cy="32861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9" name="Picture 7" descr="C:\Documents and Settings\Admin\Мои документы\ФОТОГРАФИИ\img03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183314" y="1214422"/>
            <a:ext cx="8960686" cy="564357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26" y="6429372"/>
            <a:ext cx="8786874" cy="4286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6143668" cy="2000264"/>
          </a:xfrm>
          <a:prstGeom prst="cloudCallout">
            <a:avLst>
              <a:gd name="adj1" fmla="val -7137"/>
              <a:gd name="adj2" fmla="val 1641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Животные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передвигаются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но  по-разному (летают, бегают, прыгают, плавают). И все они хорошо приспособлены к своему способу передвижения.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2534" name="Picture 6" descr="Картинка 97 из 175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857232"/>
            <a:ext cx="2096670" cy="1719262"/>
          </a:xfrm>
          <a:prstGeom prst="rect">
            <a:avLst/>
          </a:prstGeom>
          <a:noFill/>
        </p:spPr>
      </p:pic>
      <p:pic>
        <p:nvPicPr>
          <p:cNvPr id="45058" name="Picture 2" descr="Картинка 60 из 290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071934" y="2928934"/>
            <a:ext cx="4762500" cy="3619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642918"/>
            <a:ext cx="5572164" cy="1571636"/>
          </a:xfrm>
          <a:prstGeom prst="cloudCallout">
            <a:avLst>
              <a:gd name="adj1" fmla="val -5465"/>
              <a:gd name="adj2" fmla="val 23122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71472" y="1071546"/>
            <a:ext cx="48577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Многие животные строят жилища         для себя и своего потомства.</a:t>
            </a:r>
          </a:p>
        </p:txBody>
      </p:sp>
      <p:pic>
        <p:nvPicPr>
          <p:cNvPr id="7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214686"/>
            <a:ext cx="4932985" cy="2928958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5286380" y="785794"/>
            <a:ext cx="3714776" cy="2000264"/>
          </a:xfrm>
          <a:prstGeom prst="cloudCallout">
            <a:avLst>
              <a:gd name="adj1" fmla="val 16166"/>
              <a:gd name="adj2" fmla="val 14004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715008" y="1071546"/>
            <a:ext cx="307183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Роет, роет,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Ход подземный строит,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Роет-строит ловко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Спальню и кладовку.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0178" name="Picture 2" descr="Картинка 4 из 9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786058"/>
            <a:ext cx="50768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0" name="Picture 4" descr="Картинка 14 из 1470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4572008"/>
            <a:ext cx="2428892" cy="18787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0" y="714356"/>
            <a:ext cx="5929322" cy="1571636"/>
          </a:xfrm>
          <a:prstGeom prst="cloudCallout">
            <a:avLst>
              <a:gd name="adj1" fmla="val 77490"/>
              <a:gd name="adj2" fmla="val 21647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Животные двигаются, питаются, растут, размножаются, дышат, умирают.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7" name="Picture 3" descr="Картинка 226 из 6285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5006335"/>
            <a:ext cx="3000396" cy="1680222"/>
          </a:xfrm>
          <a:prstGeom prst="rect">
            <a:avLst/>
          </a:prstGeom>
          <a:noFill/>
        </p:spPr>
      </p:pic>
      <p:pic>
        <p:nvPicPr>
          <p:cNvPr id="6149" name="Picture 5" descr="Картинка 369 из 419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1571612"/>
            <a:ext cx="2071702" cy="1496230"/>
          </a:xfrm>
          <a:prstGeom prst="rect">
            <a:avLst/>
          </a:prstGeom>
          <a:noFill/>
        </p:spPr>
      </p:pic>
      <p:pic>
        <p:nvPicPr>
          <p:cNvPr id="6155" name="Picture 11" descr="Картинка 91 из 1989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786058"/>
            <a:ext cx="1785950" cy="1785950"/>
          </a:xfrm>
          <a:prstGeom prst="rect">
            <a:avLst/>
          </a:prstGeom>
          <a:noFill/>
        </p:spPr>
      </p:pic>
      <p:pic>
        <p:nvPicPr>
          <p:cNvPr id="6157" name="Picture 13" descr="Картинка 65 из 4650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572008"/>
            <a:ext cx="2152755" cy="19526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642918"/>
            <a:ext cx="4429156" cy="1785950"/>
          </a:xfrm>
          <a:prstGeom prst="cloudCallout">
            <a:avLst>
              <a:gd name="adj1" fmla="val -11433"/>
              <a:gd name="adj2" fmla="val 16775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85786" y="857233"/>
            <a:ext cx="35004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Работящие зверьки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Строят дом среди реки.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в гости кто придет,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Знайте, что из речки вход!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9154" name="Picture 2" descr="Картинка 23 из 3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714620"/>
            <a:ext cx="50768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8" name="Picture 6" descr="Картинка 130 из 159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4929198"/>
            <a:ext cx="3105229" cy="180021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5072066" y="785794"/>
            <a:ext cx="3929090" cy="2000264"/>
          </a:xfrm>
          <a:prstGeom prst="cloudCallout">
            <a:avLst>
              <a:gd name="adj1" fmla="val 16166"/>
              <a:gd name="adj2" fmla="val 14004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500694" y="1071546"/>
            <a:ext cx="335758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Прилетает к нам с теплом,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Путь проделав длинный.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Лепит домик над окном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 травы и глины.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8130" name="Picture 2" descr="Картинка 276 из 6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5076825" cy="3738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642918"/>
            <a:ext cx="3929090" cy="2500330"/>
          </a:xfrm>
          <a:prstGeom prst="cloudCallout">
            <a:avLst>
              <a:gd name="adj1" fmla="val -12927"/>
              <a:gd name="adj2" fmla="val 12047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85786" y="928670"/>
            <a:ext cx="292895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Модница крылатая,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Платье полосатое.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Ростом хоть и кроха,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Укусит — будет плохо.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Ловко вылепит гнездо,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Высоко висит оно.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7106" name="Picture 2" descr="Картинка 31 из 8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786058"/>
            <a:ext cx="4976816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429124" y="785794"/>
            <a:ext cx="4572032" cy="2643206"/>
          </a:xfrm>
          <a:prstGeom prst="cloudCallout">
            <a:avLst>
              <a:gd name="adj1" fmla="val 13815"/>
              <a:gd name="adj2" fmla="val 10999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857720" y="1071546"/>
            <a:ext cx="42862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Носом в дерево ток, да ток,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Словно отбойный молоток.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хвост опирается,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жучкам подбирается.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любой корой справится,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красная шапка никак не свалится.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2228" name="Picture 4" descr="Картинка 61 из 1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3810000" cy="523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6215106" cy="1928826"/>
          </a:xfrm>
          <a:prstGeom prst="cloudCallout">
            <a:avLst>
              <a:gd name="adj1" fmla="val -9624"/>
              <a:gd name="adj2" fmla="val 167518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Многие животные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строят жилища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для себя и своего потомства.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 каждого животного свой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природный дом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например лес, река, почва.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2534" name="Picture 6" descr="Картинка 97 из 175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785794"/>
            <a:ext cx="2096670" cy="1719262"/>
          </a:xfrm>
          <a:prstGeom prst="rect">
            <a:avLst/>
          </a:prstGeom>
          <a:noFill/>
        </p:spPr>
      </p:pic>
      <p:pic>
        <p:nvPicPr>
          <p:cNvPr id="53250" name="Picture 2" descr="Картинка 7 из 5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2786058"/>
            <a:ext cx="50768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14356"/>
            <a:ext cx="6215106" cy="2357454"/>
          </a:xfrm>
          <a:prstGeom prst="cloudCallout">
            <a:avLst>
              <a:gd name="adj1" fmla="val -8287"/>
              <a:gd name="adj2" fmla="val 13247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Животным для жизни необходима пища — для питания, воздух — для дыхания, вода — для питья, тепло — для того, чтобы не замерзнуть, свет — для того, чтобы видеть все вокруг.</a:t>
            </a:r>
          </a:p>
        </p:txBody>
      </p:sp>
      <p:pic>
        <p:nvPicPr>
          <p:cNvPr id="22534" name="Picture 6" descr="Картинка 97 из 175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785794"/>
            <a:ext cx="2096670" cy="1719262"/>
          </a:xfrm>
          <a:prstGeom prst="rect">
            <a:avLst/>
          </a:prstGeom>
          <a:noFill/>
        </p:spPr>
      </p:pic>
      <p:pic>
        <p:nvPicPr>
          <p:cNvPr id="54274" name="Picture 2" descr="Картинка 6 из 12238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143248"/>
            <a:ext cx="4691062" cy="3452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429124" y="928670"/>
            <a:ext cx="4572032" cy="1143008"/>
          </a:xfrm>
          <a:prstGeom prst="cloudCallout">
            <a:avLst>
              <a:gd name="adj1" fmla="val 18058"/>
              <a:gd name="adj2" fmla="val 27969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же живут животные?</a:t>
            </a:r>
          </a:p>
        </p:txBody>
      </p:sp>
      <p:pic>
        <p:nvPicPr>
          <p:cNvPr id="6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857720" y="1071546"/>
            <a:ext cx="42862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00438"/>
            <a:ext cx="4932985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14356"/>
            <a:ext cx="6215106" cy="2143140"/>
          </a:xfrm>
          <a:prstGeom prst="cloudCallout">
            <a:avLst>
              <a:gd name="adj1" fmla="val -7841"/>
              <a:gd name="adj2" fmla="val 14109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Питаются, размножаются и заботятся о своем потомстве, передвигаются, строят жилища; у каждого животного свой природный дом.</a:t>
            </a:r>
          </a:p>
        </p:txBody>
      </p:sp>
      <p:pic>
        <p:nvPicPr>
          <p:cNvPr id="22534" name="Picture 6" descr="Картинка 97 из 175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785794"/>
            <a:ext cx="2096670" cy="1719262"/>
          </a:xfrm>
          <a:prstGeom prst="rect">
            <a:avLst/>
          </a:prstGeom>
          <a:noFill/>
        </p:spPr>
      </p:pic>
      <p:pic>
        <p:nvPicPr>
          <p:cNvPr id="56322" name="Picture 2" descr="Картинка 20 из 9548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000372"/>
            <a:ext cx="4762500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Картинка 43 из 2445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142844" y="5072074"/>
            <a:ext cx="5143536" cy="1643074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Благородные собаки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проводят время в драке.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Нужно помнить о породе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в саду, и в огороде.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Картинка 108 из 631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3428992" y="5072074"/>
            <a:ext cx="5572164" cy="1643074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Мама с папой сбились с ног: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Где слонёнок, наш сынок?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верчусь, - сказал он маме, -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тебя же под ногами.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500298" y="5929330"/>
            <a:ext cx="2357454" cy="714380"/>
          </a:xfrm>
          <a:prstGeom prst="cloudCallout">
            <a:avLst>
              <a:gd name="adj1" fmla="val -52117"/>
              <a:gd name="adj2" fmla="val -14166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что ест?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38" name="Picture 14" descr="Картинка 144 из 302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857496"/>
            <a:ext cx="1629469" cy="1555579"/>
          </a:xfrm>
          <a:prstGeom prst="rect">
            <a:avLst/>
          </a:prstGeom>
          <a:noFill/>
        </p:spPr>
      </p:pic>
      <p:pic>
        <p:nvPicPr>
          <p:cNvPr id="20482" name="Picture 2" descr="Картинка 76 из 6285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5786446" y="4286256"/>
            <a:ext cx="3000396" cy="2381240"/>
          </a:xfrm>
          <a:prstGeom prst="rect">
            <a:avLst/>
          </a:prstGeom>
          <a:noFill/>
        </p:spPr>
      </p:pic>
      <p:pic>
        <p:nvPicPr>
          <p:cNvPr id="20486" name="Picture 6" descr="Картинка 291 из 419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000364" y="3500438"/>
            <a:ext cx="1600196" cy="2057395"/>
          </a:xfrm>
          <a:prstGeom prst="rect">
            <a:avLst/>
          </a:prstGeom>
          <a:noFill/>
        </p:spPr>
      </p:pic>
      <p:pic>
        <p:nvPicPr>
          <p:cNvPr id="20490" name="Picture 10" descr="Картинка 477 из 283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143372" y="1857364"/>
            <a:ext cx="3000396" cy="1925875"/>
          </a:xfrm>
          <a:prstGeom prst="rect">
            <a:avLst/>
          </a:prstGeom>
          <a:noFill/>
        </p:spPr>
      </p:pic>
      <p:pic>
        <p:nvPicPr>
          <p:cNvPr id="20492" name="Picture 12" descr="Картинка 21 из 393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071678"/>
            <a:ext cx="1952223" cy="164307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pPr algn="ctr"/>
            <a:endParaRPr lang="ru-RU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494" name="Picture 14" descr="Картинка 83 из 85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5112" y="142852"/>
            <a:ext cx="1658888" cy="990593"/>
          </a:xfrm>
          <a:prstGeom prst="rect">
            <a:avLst/>
          </a:prstGeom>
          <a:noFill/>
        </p:spPr>
      </p:pic>
      <p:pic>
        <p:nvPicPr>
          <p:cNvPr id="20496" name="Picture 16" descr="Картинка 146 из 1275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14290"/>
            <a:ext cx="1571668" cy="1239021"/>
          </a:xfrm>
          <a:prstGeom prst="rect">
            <a:avLst/>
          </a:prstGeom>
          <a:noFill/>
        </p:spPr>
      </p:pic>
      <p:pic>
        <p:nvPicPr>
          <p:cNvPr id="20498" name="Picture 18" descr="Картинка 755 из 8178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85728"/>
            <a:ext cx="1428760" cy="1071570"/>
          </a:xfrm>
          <a:prstGeom prst="rect">
            <a:avLst/>
          </a:prstGeom>
          <a:noFill/>
        </p:spPr>
      </p:pic>
      <p:pic>
        <p:nvPicPr>
          <p:cNvPr id="20500" name="Picture 20" descr="Картинка 19 из 373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14290"/>
            <a:ext cx="1500198" cy="1053095"/>
          </a:xfrm>
          <a:prstGeom prst="rect">
            <a:avLst/>
          </a:prstGeom>
          <a:noFill/>
        </p:spPr>
      </p:pic>
      <p:pic>
        <p:nvPicPr>
          <p:cNvPr id="20504" name="Picture 24" descr="Картинка 395 из 2085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85728"/>
            <a:ext cx="1414106" cy="1051083"/>
          </a:xfrm>
          <a:prstGeom prst="rect">
            <a:avLst/>
          </a:prstGeom>
          <a:noFill/>
        </p:spPr>
      </p:pic>
      <p:cxnSp>
        <p:nvCxnSpPr>
          <p:cNvPr id="18" name="Прямая со стрелкой 17"/>
          <p:cNvCxnSpPr/>
          <p:nvPr/>
        </p:nvCxnSpPr>
        <p:spPr>
          <a:xfrm rot="5400000" flipH="1" flipV="1">
            <a:off x="-71470" y="2071678"/>
            <a:ext cx="142876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2750331" y="1821645"/>
            <a:ext cx="2071702" cy="114300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3071802" y="1357298"/>
            <a:ext cx="1428760" cy="1285884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5679289" y="1893083"/>
            <a:ext cx="3071834" cy="1571636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V="1">
            <a:off x="6357950" y="1571612"/>
            <a:ext cx="1643074" cy="107157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forcesreunited.org.uk/forum/_uploads/21400/animal_mother_bab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0338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142844" y="5072074"/>
            <a:ext cx="5143536" cy="1643074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Говорит сынку Коала: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Если в сумке темно стало,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тяни, Малыш, резину –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Залезай ко мне на спину.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Picture 6" descr="Картинка 23 из 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7331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3786182" y="142852"/>
            <a:ext cx="5143536" cy="1643074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Добродушный кенгурёнок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Улыбается спросонок.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мама быстро скачет –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Кенгурёнок не заплачет.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Картинка 89 из 662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215215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142844" y="5072074"/>
            <a:ext cx="5929354" cy="1643074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удовольствием двойняшки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Носят рыжие тельняшки.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Даже тигр надел матроску,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поверх – костюм в полоску.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Картинка 75 из 215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9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3071802" y="142852"/>
            <a:ext cx="5929354" cy="1643074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Пусть плывёт по морю льдина.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Пусть волна качает сына.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Спи, Малыш, - поёт тюлень. –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Завтра будет новый день.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Картинка 254 из 578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2107" cy="6858000"/>
          </a:xfrm>
          <a:prstGeom prst="rect">
            <a:avLst/>
          </a:prstGeom>
          <a:noFill/>
        </p:spPr>
      </p:pic>
      <p:sp>
        <p:nvSpPr>
          <p:cNvPr id="6" name="Облако 5"/>
          <p:cNvSpPr/>
          <p:nvPr/>
        </p:nvSpPr>
        <p:spPr>
          <a:xfrm>
            <a:off x="142844" y="5786454"/>
            <a:ext cx="4286280" cy="92869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Полосатая спинка,                 А на спинке – щетинка.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свинья.wav">
            <a:hlinkClick r:id="" action="ppaction://media"/>
          </p:cNvPr>
          <p:cNvPicPr>
            <a:picLocks noRot="1" noChangeAspect="1"/>
          </p:cNvPicPr>
          <p:nvPr>
            <a:wavAudioFile r:embed="rId1" name="свинья.wav"/>
          </p:nvPr>
        </p:nvPicPr>
        <p:blipFill>
          <a:blip r:embed="rId4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4370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85720" y="714356"/>
            <a:ext cx="4071966" cy="1928826"/>
          </a:xfrm>
          <a:prstGeom prst="cloudCallout">
            <a:avLst>
              <a:gd name="adj1" fmla="val -22527"/>
              <a:gd name="adj2" fmla="val 7239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Почему детёныши кабана не рождаются с шерстью такого же цвета, как у их родителей?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500306"/>
            <a:ext cx="1408113" cy="213995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214282" y="4857760"/>
            <a:ext cx="6143668" cy="1785950"/>
          </a:xfrm>
          <a:prstGeom prst="cloudCallout">
            <a:avLst>
              <a:gd name="adj1" fmla="val 55227"/>
              <a:gd name="adj2" fmla="val -3140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Пока детёныши маленькие, они беззащитные. Спрятаться от врагов в траве и между деревьев им помогает полосатая раскраска.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3796" name="Picture 4" descr="Картинка 5 из 7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142984"/>
            <a:ext cx="4121399" cy="297656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12 из 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85720" y="714356"/>
            <a:ext cx="6643734" cy="1857388"/>
          </a:xfrm>
          <a:prstGeom prst="cloudCallout">
            <a:avLst>
              <a:gd name="adj1" fmla="val -12014"/>
              <a:gd name="adj2" fmla="val 180141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Детеныши растут, развиваются и постепенно превращаются во взрослых животных. Кабаны едят всё, что смогут найти. Но больше всего они любят…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1506" name="Picture 2" descr="Картинка 217 из 445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714744" y="3429000"/>
            <a:ext cx="5271116" cy="3005143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285720" y="714356"/>
            <a:ext cx="6643734" cy="1857388"/>
          </a:xfrm>
          <a:prstGeom prst="cloudCallout">
            <a:avLst>
              <a:gd name="adj1" fmla="val -12014"/>
              <a:gd name="adj2" fmla="val 180141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золотой клубочек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Спрятался дубочек.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4643470" cy="857256"/>
          </a:xfrm>
          <a:prstGeom prst="cloudCallout">
            <a:avLst>
              <a:gd name="adj1" fmla="val 3840"/>
              <a:gd name="adj2" fmla="val 43196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 животные питаются.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2530" name="Picture 2" descr="Картинка 16 из 6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786058"/>
            <a:ext cx="5076825" cy="3767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6" descr="Картинка 97 из 175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857232"/>
            <a:ext cx="2096670" cy="171926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575</TotalTime>
  <Words>335</Words>
  <Application>Microsoft Office PowerPoint</Application>
  <PresentationFormat>Экран (4:3)</PresentationFormat>
  <Paragraphs>73</Paragraphs>
  <Slides>44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Поток</vt:lpstr>
      <vt:lpstr>Мир вокруг нас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Женя</cp:lastModifiedBy>
  <cp:revision>74</cp:revision>
  <dcterms:modified xsi:type="dcterms:W3CDTF">2012-02-01T14:22:42Z</dcterms:modified>
</cp:coreProperties>
</file>