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70" r:id="rId11"/>
    <p:sldId id="264" r:id="rId12"/>
    <p:sldId id="267" r:id="rId13"/>
    <p:sldId id="268" r:id="rId14"/>
    <p:sldId id="266" r:id="rId15"/>
    <p:sldId id="269"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2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DB49BAC-9226-4B7F-B295-C48AB5A81B05}" type="datetimeFigureOut">
              <a:rPr lang="ru-RU" smtClean="0"/>
              <a:t>06.05.2012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A8713A-2F62-4E72-BAB4-1414F220339A}" type="slidenum">
              <a:rPr lang="ru-RU" smtClean="0"/>
              <a:t>‹#›</a:t>
            </a:fld>
            <a:endParaRPr lang="ru-RU"/>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B49BAC-9226-4B7F-B295-C48AB5A81B05}" type="datetimeFigureOut">
              <a:rPr lang="ru-RU" smtClean="0"/>
              <a:t>06.05.2012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A8713A-2F62-4E72-BAB4-1414F220339A}" type="slidenum">
              <a:rPr lang="ru-RU" smtClean="0"/>
              <a:t>‹#›</a:t>
            </a:fld>
            <a:endParaRPr lang="ru-RU"/>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B49BAC-9226-4B7F-B295-C48AB5A81B05}" type="datetimeFigureOut">
              <a:rPr lang="ru-RU" smtClean="0"/>
              <a:t>06.05.2012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A8713A-2F62-4E72-BAB4-1414F220339A}" type="slidenum">
              <a:rPr lang="ru-RU" smtClean="0"/>
              <a:t>‹#›</a:t>
            </a:fld>
            <a:endParaRPr lang="ru-RU"/>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DB49BAC-9226-4B7F-B295-C48AB5A81B05}" type="datetimeFigureOut">
              <a:rPr lang="ru-RU" smtClean="0"/>
              <a:t>06.05.2012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A8713A-2F62-4E72-BAB4-1414F220339A}" type="slidenum">
              <a:rPr lang="ru-RU" smtClean="0"/>
              <a:t>‹#›</a:t>
            </a:fld>
            <a:endParaRPr lang="ru-RU"/>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b="1" cap="none" spc="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DB49BAC-9226-4B7F-B295-C48AB5A81B05}" type="datetimeFigureOut">
              <a:rPr lang="ru-RU" smtClean="0"/>
              <a:t>06.05.2012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EA8713A-2F62-4E72-BAB4-1414F220339A}" type="slidenum">
              <a:rPr lang="ru-RU" smtClean="0"/>
              <a:t>‹#›</a:t>
            </a:fld>
            <a:endParaRPr lang="ru-RU"/>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DB49BAC-9226-4B7F-B295-C48AB5A81B05}" type="datetimeFigureOut">
              <a:rPr lang="ru-RU" smtClean="0"/>
              <a:t>06.05.2012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A8713A-2F62-4E72-BAB4-1414F220339A}" type="slidenum">
              <a:rPr lang="ru-RU" smtClean="0"/>
              <a:t>‹#›</a:t>
            </a:fld>
            <a:endParaRPr lang="ru-RU"/>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DB49BAC-9226-4B7F-B295-C48AB5A81B05}" type="datetimeFigureOut">
              <a:rPr lang="ru-RU" smtClean="0"/>
              <a:t>06.05.2012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EA8713A-2F62-4E72-BAB4-1414F220339A}" type="slidenum">
              <a:rPr lang="ru-RU" smtClean="0"/>
              <a:t>‹#›</a:t>
            </a:fld>
            <a:endParaRPr lang="ru-RU"/>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DB49BAC-9226-4B7F-B295-C48AB5A81B05}" type="datetimeFigureOut">
              <a:rPr lang="ru-RU" smtClean="0"/>
              <a:t>06.05.2012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EA8713A-2F62-4E72-BAB4-1414F220339A}" type="slidenum">
              <a:rPr lang="ru-RU" smtClean="0"/>
              <a:t>‹#›</a:t>
            </a:fld>
            <a:endParaRPr lang="ru-RU"/>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DB49BAC-9226-4B7F-B295-C48AB5A81B05}" type="datetimeFigureOut">
              <a:rPr lang="ru-RU" smtClean="0"/>
              <a:t>06.05.2012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EA8713A-2F62-4E72-BAB4-1414F220339A}" type="slidenum">
              <a:rPr lang="ru-RU" smtClean="0"/>
              <a:t>‹#›</a:t>
            </a:fld>
            <a:endParaRPr lang="ru-RU"/>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DB49BAC-9226-4B7F-B295-C48AB5A81B05}" type="datetimeFigureOut">
              <a:rPr lang="ru-RU" smtClean="0"/>
              <a:t>06.05.2012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A8713A-2F62-4E72-BAB4-1414F220339A}" type="slidenum">
              <a:rPr lang="ru-RU" smtClean="0"/>
              <a:t>‹#›</a:t>
            </a:fld>
            <a:endParaRPr lang="ru-RU"/>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DB49BAC-9226-4B7F-B295-C48AB5A81B05}" type="datetimeFigureOut">
              <a:rPr lang="ru-RU" smtClean="0"/>
              <a:t>06.05.2012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EA8713A-2F62-4E72-BAB4-1414F220339A}" type="slidenum">
              <a:rPr lang="ru-RU" smtClean="0"/>
              <a:t>‹#›</a:t>
            </a:fld>
            <a:endParaRPr lang="ru-RU"/>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00B0F0"/>
            </a:gs>
            <a:gs pos="50000">
              <a:srgbClr val="59C7E9"/>
            </a:gs>
            <a:gs pos="100000">
              <a:srgbClr val="148AB4"/>
            </a:gs>
          </a:gsLst>
          <a:lin ang="5400000" scaled="0"/>
        </a:gradFill>
        <a:effectLst/>
      </p:bgPr>
    </p:bg>
    <p:spTree>
      <p:nvGrpSpPr>
        <p:cNvPr id="1" name=""/>
        <p:cNvGrpSpPr/>
        <p:nvPr/>
      </p:nvGrpSpPr>
      <p:grpSpPr>
        <a:xfrm>
          <a:off x="0" y="0"/>
          <a:ext cx="0" cy="0"/>
          <a:chOff x="0" y="0"/>
          <a:chExt cx="0" cy="0"/>
        </a:xfrm>
      </p:grpSpPr>
      <p:pic>
        <p:nvPicPr>
          <p:cNvPr id="7" name="Рисунок 6" descr="3d_model_dna_w_phosphate_1_2.jpg"/>
          <p:cNvPicPr>
            <a:picLocks noChangeAspect="1"/>
          </p:cNvPicPr>
          <p:nvPr/>
        </p:nvPicPr>
        <p:blipFill>
          <a:blip r:embed="rId13" cstate="print"/>
          <a:stretch>
            <a:fillRect/>
          </a:stretch>
        </p:blipFill>
        <p:spPr>
          <a:xfrm>
            <a:off x="0" y="0"/>
            <a:ext cx="1889116" cy="1783326"/>
          </a:xfrm>
          <a:prstGeom prst="rect">
            <a:avLst/>
          </a:prstGeom>
          <a:ln>
            <a:noFill/>
          </a:ln>
          <a:effectLst>
            <a:softEdge rad="112500"/>
          </a:effectLst>
        </p:spPr>
      </p:pic>
      <p:sp>
        <p:nvSpPr>
          <p:cNvPr id="2" name="Заголовок 1"/>
          <p:cNvSpPr>
            <a:spLocks noGrp="1"/>
          </p:cNvSpPr>
          <p:nvPr>
            <p:ph type="title"/>
          </p:nvPr>
        </p:nvSpPr>
        <p:spPr>
          <a:xfrm>
            <a:off x="1928794" y="274638"/>
            <a:ext cx="6758006"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B49BAC-9226-4B7F-B295-C48AB5A81B05}" type="datetimeFigureOut">
              <a:rPr lang="ru-RU" smtClean="0"/>
              <a:t>06.05.2012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A8713A-2F62-4E72-BAB4-1414F220339A}"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ircle/>
  </p:transition>
  <p:txStyles>
    <p:titleStyle>
      <a:lvl1pPr algn="ctr" defTabSz="914400" rtl="0" eaLnBrk="1" latinLnBrk="0" hangingPunct="1">
        <a:spcBef>
          <a:spcPct val="0"/>
        </a:spcBef>
        <a:buNone/>
        <a:defRPr sz="4400" b="1" kern="1200" cap="none" spc="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accent6">
              <a:lumMod val="50000"/>
            </a:schemeClr>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accent6">
              <a:lumMod val="50000"/>
            </a:schemeClr>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accent6">
              <a:lumMod val="50000"/>
            </a:schemeClr>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accent6">
              <a:lumMod val="50000"/>
            </a:schemeClr>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accent6">
              <a:lumMod val="50000"/>
            </a:schemeClr>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b="1" i="1" dirty="0"/>
              <a:t>Генетика человека</a:t>
            </a:r>
            <a:endParaRPr lang="ru-RU" dirty="0"/>
          </a:p>
        </p:txBody>
      </p:sp>
    </p:spTree>
  </p:cSld>
  <p:clrMapOvr>
    <a:masterClrMapping/>
  </p:clrMapOvr>
  <p:transition>
    <p:circl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Методы изучения генетики человека</a:t>
            </a:r>
            <a:endParaRPr lang="ru-RU" dirty="0"/>
          </a:p>
        </p:txBody>
      </p:sp>
      <p:sp>
        <p:nvSpPr>
          <p:cNvPr id="3" name="Содержимое 2"/>
          <p:cNvSpPr>
            <a:spLocks noGrp="1"/>
          </p:cNvSpPr>
          <p:nvPr>
            <p:ph idx="1"/>
          </p:nvPr>
        </p:nvSpPr>
        <p:spPr>
          <a:xfrm>
            <a:off x="214282" y="1785926"/>
            <a:ext cx="8786874" cy="3286148"/>
          </a:xfrm>
        </p:spPr>
        <p:txBody>
          <a:bodyPr>
            <a:normAutofit fontScale="77500" lnSpcReduction="20000"/>
          </a:bodyPr>
          <a:lstStyle/>
          <a:p>
            <a:pPr lvl="0">
              <a:buNone/>
            </a:pPr>
            <a:r>
              <a:rPr lang="ru-RU" b="1" i="1" dirty="0" smtClean="0">
                <a:solidFill>
                  <a:schemeClr val="accent2">
                    <a:lumMod val="50000"/>
                  </a:schemeClr>
                </a:solidFill>
              </a:rPr>
              <a:t>Цитогенетический метод</a:t>
            </a:r>
            <a:r>
              <a:rPr lang="ru-RU" i="1" dirty="0" smtClean="0">
                <a:solidFill>
                  <a:schemeClr val="accent2">
                    <a:lumMod val="50000"/>
                  </a:schemeClr>
                </a:solidFill>
              </a:rPr>
              <a:t> </a:t>
            </a:r>
            <a:r>
              <a:rPr lang="ru-RU" dirty="0" smtClean="0">
                <a:solidFill>
                  <a:schemeClr val="accent2">
                    <a:lumMod val="50000"/>
                  </a:schemeClr>
                </a:solidFill>
              </a:rPr>
              <a:t>– </a:t>
            </a:r>
            <a:r>
              <a:rPr lang="ru-RU" dirty="0" err="1" smtClean="0">
                <a:solidFill>
                  <a:schemeClr val="accent2">
                    <a:lumMod val="50000"/>
                  </a:schemeClr>
                </a:solidFill>
              </a:rPr>
              <a:t>метод</a:t>
            </a:r>
            <a:r>
              <a:rPr lang="ru-RU" dirty="0" smtClean="0">
                <a:solidFill>
                  <a:schemeClr val="accent2">
                    <a:lumMod val="50000"/>
                  </a:schemeClr>
                </a:solidFill>
              </a:rPr>
              <a:t> изучения структуры и количества хромосом.</a:t>
            </a:r>
          </a:p>
          <a:p>
            <a:pPr>
              <a:buNone/>
            </a:pPr>
            <a:r>
              <a:rPr lang="ru-RU" dirty="0" smtClean="0">
                <a:solidFill>
                  <a:schemeClr val="accent2">
                    <a:lumMod val="50000"/>
                  </a:schemeClr>
                </a:solidFill>
              </a:rPr>
              <a:t>Позволяет установить видимые изменения в хромосомном комплексе и выявить хромосомные мутации. С помощью этого метода было установлено, что болезнь Дауна и ряд других наследственных заболеваний связаны с нарушением числа хромосом в клетках. Изучаются хромосомы во время метафазы митоза. Чаще используют лейкоциты, выращенные в специальной среде.</a:t>
            </a:r>
          </a:p>
          <a:p>
            <a:pPr>
              <a:buNone/>
            </a:pPr>
            <a:endParaRPr lang="ru-RU" dirty="0">
              <a:solidFill>
                <a:schemeClr val="accent2">
                  <a:lumMod val="50000"/>
                </a:schemeClr>
              </a:solidFill>
            </a:endParaRPr>
          </a:p>
        </p:txBody>
      </p:sp>
      <p:pic>
        <p:nvPicPr>
          <p:cNvPr id="4" name="Рисунок 3" descr="http://files.school-collection.edu.ru/dlrstore/eef0dab6-70f6-4092-93d0-fb35a7551cad/images/punk.jpg"/>
          <p:cNvPicPr/>
          <p:nvPr/>
        </p:nvPicPr>
        <p:blipFill>
          <a:blip r:embed="rId2" cstate="print"/>
          <a:srcRect/>
          <a:stretch>
            <a:fillRect/>
          </a:stretch>
        </p:blipFill>
        <p:spPr bwMode="auto">
          <a:xfrm>
            <a:off x="2357422" y="4857760"/>
            <a:ext cx="4505325" cy="1847850"/>
          </a:xfrm>
          <a:prstGeom prst="rect">
            <a:avLst/>
          </a:prstGeom>
          <a:ln>
            <a:noFill/>
          </a:ln>
          <a:effectLst>
            <a:outerShdw blurRad="190500" algn="tl" rotWithShape="0">
              <a:srgbClr val="000000">
                <a:alpha val="70000"/>
              </a:srgbClr>
            </a:outerShdw>
          </a:effectLst>
        </p:spPr>
      </p:pic>
    </p:spTree>
  </p:cSld>
  <p:clrMapOvr>
    <a:masterClrMapping/>
  </p:clrMapOvr>
  <p:transition>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785926"/>
            <a:ext cx="8715436" cy="4857784"/>
          </a:xfrm>
        </p:spPr>
        <p:txBody>
          <a:bodyPr>
            <a:normAutofit fontScale="85000" lnSpcReduction="20000"/>
          </a:bodyPr>
          <a:lstStyle/>
          <a:p>
            <a:r>
              <a:rPr lang="ru-RU" dirty="0" smtClean="0">
                <a:solidFill>
                  <a:schemeClr val="accent2">
                    <a:lumMod val="50000"/>
                  </a:schemeClr>
                </a:solidFill>
              </a:rPr>
              <a:t>В настоящее время в медицине применяют метод </a:t>
            </a:r>
            <a:r>
              <a:rPr lang="ru-RU" i="1" dirty="0" err="1" smtClean="0">
                <a:solidFill>
                  <a:schemeClr val="accent2">
                    <a:lumMod val="50000"/>
                  </a:schemeClr>
                </a:solidFill>
              </a:rPr>
              <a:t>амниоцентеза</a:t>
            </a:r>
            <a:r>
              <a:rPr lang="ru-RU" dirty="0" smtClean="0">
                <a:solidFill>
                  <a:schemeClr val="accent2">
                    <a:lumMod val="50000"/>
                  </a:schemeClr>
                </a:solidFill>
              </a:rPr>
              <a:t> – исследования клеток околоплодной жидкости, который позволяет обнаружить аномалии в числе и строении хромосом у плода уже на 16-й неделе беременности. Для этого берут пробу околоплодной жидкости путем пункции плодного пузыря.</a:t>
            </a:r>
          </a:p>
          <a:p>
            <a:r>
              <a:rPr lang="ru-RU" dirty="0" smtClean="0">
                <a:solidFill>
                  <a:schemeClr val="accent2">
                    <a:lumMod val="50000"/>
                  </a:schemeClr>
                </a:solidFill>
              </a:rPr>
              <a:t>Наиболее распространенными из таких аномалий являются различные проявления </a:t>
            </a:r>
            <a:r>
              <a:rPr lang="ru-RU" i="1" dirty="0" smtClean="0">
                <a:solidFill>
                  <a:schemeClr val="accent2">
                    <a:lumMod val="50000"/>
                  </a:schemeClr>
                </a:solidFill>
              </a:rPr>
              <a:t>анеуплоидии </a:t>
            </a:r>
            <a:r>
              <a:rPr lang="ru-RU" dirty="0" smtClean="0">
                <a:solidFill>
                  <a:schemeClr val="accent2">
                    <a:lumMod val="50000"/>
                  </a:schemeClr>
                </a:solidFill>
              </a:rPr>
              <a:t>(т.е. уменьшения или увеличения числа хромосом), а также появление хромосом с необычной структурой вследствие нарушений в процессе мейоза. Анеуплоидия и хромосомные перестройки являются цитогенетическими признаками многих болезней человека.</a:t>
            </a:r>
          </a:p>
          <a:p>
            <a:endParaRPr lang="ru-RU" dirty="0">
              <a:solidFill>
                <a:schemeClr val="accent2">
                  <a:lumMod val="50000"/>
                </a:schemeClr>
              </a:solidFill>
            </a:endParaRPr>
          </a:p>
        </p:txBody>
      </p:sp>
      <p:pic>
        <p:nvPicPr>
          <p:cNvPr id="1026" name="Picture 2"/>
          <p:cNvPicPr>
            <a:picLocks noChangeAspect="1" noChangeArrowheads="1"/>
          </p:cNvPicPr>
          <p:nvPr/>
        </p:nvPicPr>
        <p:blipFill>
          <a:blip r:embed="rId2" cstate="print"/>
          <a:srcRect/>
          <a:stretch>
            <a:fillRect/>
          </a:stretch>
        </p:blipFill>
        <p:spPr bwMode="auto">
          <a:xfrm>
            <a:off x="2500298" y="0"/>
            <a:ext cx="2428892" cy="178592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786446" y="0"/>
            <a:ext cx="2628900" cy="1771650"/>
          </a:xfrm>
          <a:prstGeom prst="rect">
            <a:avLst/>
          </a:prstGeom>
          <a:noFill/>
          <a:ln w="9525">
            <a:noFill/>
            <a:miter lim="800000"/>
            <a:headEnd/>
            <a:tailEnd/>
          </a:ln>
        </p:spPr>
      </p:pic>
    </p:spTree>
  </p:cSld>
  <p:clrMapOvr>
    <a:masterClrMapping/>
  </p:clrMapOvr>
  <p:transition>
    <p:circl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86314" y="357166"/>
            <a:ext cx="4357686" cy="6357982"/>
          </a:xfrm>
        </p:spPr>
        <p:txBody>
          <a:bodyPr>
            <a:normAutofit fontScale="55000" lnSpcReduction="20000"/>
          </a:bodyPr>
          <a:lstStyle/>
          <a:p>
            <a:pPr marL="0" indent="0">
              <a:buNone/>
            </a:pPr>
            <a:r>
              <a:rPr lang="ru-RU" dirty="0" smtClean="0">
                <a:solidFill>
                  <a:schemeClr val="accent2">
                    <a:lumMod val="50000"/>
                  </a:schemeClr>
                </a:solidFill>
              </a:rPr>
              <a:t>К таким болезням относятся, в частности, синдром </a:t>
            </a:r>
            <a:r>
              <a:rPr lang="ru-RU" dirty="0" err="1" smtClean="0">
                <a:solidFill>
                  <a:schemeClr val="accent2">
                    <a:lumMod val="50000"/>
                  </a:schemeClr>
                </a:solidFill>
              </a:rPr>
              <a:t>Клайнфельтера</a:t>
            </a:r>
            <a:r>
              <a:rPr lang="ru-RU" dirty="0" smtClean="0">
                <a:solidFill>
                  <a:schemeClr val="accent2">
                    <a:lumMod val="50000"/>
                  </a:schemeClr>
                </a:solidFill>
              </a:rPr>
              <a:t>, который встречается у одного из 400–600 новорожденных мальчиков. При этом заболевании половые хромосомы представлены набором ХХY. Синдром </a:t>
            </a:r>
            <a:r>
              <a:rPr lang="ru-RU" dirty="0" err="1" smtClean="0">
                <a:solidFill>
                  <a:schemeClr val="accent2">
                    <a:lumMod val="50000"/>
                  </a:schemeClr>
                </a:solidFill>
              </a:rPr>
              <a:t>Клайнфельтера</a:t>
            </a:r>
            <a:r>
              <a:rPr lang="ru-RU" dirty="0" smtClean="0">
                <a:solidFill>
                  <a:schemeClr val="accent2">
                    <a:lumMod val="50000"/>
                  </a:schemeClr>
                </a:solidFill>
              </a:rPr>
              <a:t> проявляется в недоразвитии первичных и вторичных половых признаков и искажении пропорций тела (высокий рост и непропорционально длинные конечности).</a:t>
            </a:r>
          </a:p>
          <a:p>
            <a:pPr marL="0" indent="0">
              <a:buNone/>
            </a:pPr>
            <a:r>
              <a:rPr lang="ru-RU" dirty="0" smtClean="0">
                <a:solidFill>
                  <a:schemeClr val="accent2">
                    <a:lumMod val="50000"/>
                  </a:schemeClr>
                </a:solidFill>
              </a:rPr>
              <a:t>Другая аномалия – синдром Тернера, встречающийся у новорожденных девочек с частотой примерно 1:5000. У таких больных в клетках присутствует 45 хромосом, поскольку в их кариотипе половые хромосомы представлены не двумя, а только одной Х-хромосомой. Для таких больных также характерны многочисленные аномалии строения организма. Обе эти болезни – синдром </a:t>
            </a:r>
            <a:r>
              <a:rPr lang="ru-RU" dirty="0" err="1" smtClean="0">
                <a:solidFill>
                  <a:schemeClr val="accent2">
                    <a:lumMod val="50000"/>
                  </a:schemeClr>
                </a:solidFill>
              </a:rPr>
              <a:t>Клайнфельтера</a:t>
            </a:r>
            <a:r>
              <a:rPr lang="ru-RU" dirty="0" smtClean="0">
                <a:solidFill>
                  <a:schemeClr val="accent2">
                    <a:lumMod val="50000"/>
                  </a:schemeClr>
                </a:solidFill>
              </a:rPr>
              <a:t> и синдром Тернера – являются следствием </a:t>
            </a:r>
            <a:r>
              <a:rPr lang="ru-RU" dirty="0" err="1" smtClean="0">
                <a:solidFill>
                  <a:schemeClr val="accent2">
                    <a:lumMod val="50000"/>
                  </a:schemeClr>
                </a:solidFill>
              </a:rPr>
              <a:t>нерасхождения</a:t>
            </a:r>
            <a:r>
              <a:rPr lang="ru-RU" dirty="0" smtClean="0">
                <a:solidFill>
                  <a:schemeClr val="accent2">
                    <a:lumMod val="50000"/>
                  </a:schemeClr>
                </a:solidFill>
              </a:rPr>
              <a:t> половых хромосом при образовании гамет у родителей.</a:t>
            </a:r>
          </a:p>
          <a:p>
            <a:pPr marL="0" indent="0">
              <a:buNone/>
            </a:pPr>
            <a:endParaRPr lang="ru-RU" dirty="0">
              <a:solidFill>
                <a:schemeClr val="accent2">
                  <a:lumMod val="50000"/>
                </a:schemeClr>
              </a:solidFill>
            </a:endParaRPr>
          </a:p>
        </p:txBody>
      </p:sp>
      <p:pic>
        <p:nvPicPr>
          <p:cNvPr id="2050" name="Picture 2"/>
          <p:cNvPicPr>
            <a:picLocks noChangeAspect="1" noChangeArrowheads="1"/>
          </p:cNvPicPr>
          <p:nvPr/>
        </p:nvPicPr>
        <p:blipFill>
          <a:blip r:embed="rId2" cstate="print"/>
          <a:srcRect/>
          <a:stretch>
            <a:fillRect/>
          </a:stretch>
        </p:blipFill>
        <p:spPr bwMode="auto">
          <a:xfrm>
            <a:off x="0" y="2143116"/>
            <a:ext cx="4724400" cy="3714750"/>
          </a:xfrm>
          <a:prstGeom prst="rect">
            <a:avLst/>
          </a:prstGeom>
          <a:noFill/>
          <a:ln w="9525">
            <a:noFill/>
            <a:miter lim="800000"/>
            <a:headEnd/>
            <a:tailEnd/>
          </a:ln>
        </p:spPr>
      </p:pic>
    </p:spTree>
  </p:cSld>
  <p:clrMapOvr>
    <a:masterClrMapping/>
  </p:clrMapOvr>
  <p:transition>
    <p:circl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357430"/>
            <a:ext cx="8786874" cy="4268799"/>
          </a:xfrm>
        </p:spPr>
        <p:txBody>
          <a:bodyPr>
            <a:normAutofit fontScale="77500" lnSpcReduction="20000"/>
          </a:bodyPr>
          <a:lstStyle/>
          <a:p>
            <a:r>
              <a:rPr lang="ru-RU" dirty="0" smtClean="0">
                <a:solidFill>
                  <a:schemeClr val="accent2">
                    <a:lumMod val="50000"/>
                  </a:schemeClr>
                </a:solidFill>
              </a:rPr>
              <a:t>Хромосомные болезни могут быть вызваны и </a:t>
            </a:r>
            <a:r>
              <a:rPr lang="ru-RU" dirty="0" err="1" smtClean="0">
                <a:solidFill>
                  <a:schemeClr val="accent2">
                    <a:lumMod val="50000"/>
                  </a:schemeClr>
                </a:solidFill>
              </a:rPr>
              <a:t>нерасхождением</a:t>
            </a:r>
            <a:r>
              <a:rPr lang="ru-RU" dirty="0" smtClean="0">
                <a:solidFill>
                  <a:schemeClr val="accent2">
                    <a:lumMod val="50000"/>
                  </a:schemeClr>
                </a:solidFill>
              </a:rPr>
              <a:t> </a:t>
            </a:r>
            <a:r>
              <a:rPr lang="ru-RU" dirty="0" err="1" smtClean="0">
                <a:solidFill>
                  <a:schemeClr val="accent2">
                    <a:lumMod val="50000"/>
                  </a:schemeClr>
                </a:solidFill>
              </a:rPr>
              <a:t>аутосом</a:t>
            </a:r>
            <a:r>
              <a:rPr lang="ru-RU" dirty="0" smtClean="0">
                <a:solidFill>
                  <a:schemeClr val="accent2">
                    <a:lumMod val="50000"/>
                  </a:schemeClr>
                </a:solidFill>
              </a:rPr>
              <a:t>. Впервые связь между изменением хромосомного набора и резкими отклонениями от нормального развития была обнаружена при изучении синдрома Дауна (врожденной </a:t>
            </a:r>
            <a:r>
              <a:rPr lang="ru-RU" dirty="0" err="1" smtClean="0">
                <a:solidFill>
                  <a:schemeClr val="accent2">
                    <a:lumMod val="50000"/>
                  </a:schemeClr>
                </a:solidFill>
              </a:rPr>
              <a:t>идиотии</a:t>
            </a:r>
            <a:r>
              <a:rPr lang="ru-RU" dirty="0" smtClean="0">
                <a:solidFill>
                  <a:schemeClr val="accent2">
                    <a:lumMod val="50000"/>
                  </a:schemeClr>
                </a:solidFill>
              </a:rPr>
              <a:t>). Люди, страдающие этим заболеванием, имеют характерный разрез глаз, низкий рост, короткие и короткопалые руки и ноги, аномалии многих внутренних органов, специфическое выражение лица, для них характерна умственная отсталость. Изучение кариотипа таких больных показало наличие дополнительной, т.е. третьей, хромосомы в 21-й паре (так называемая </a:t>
            </a:r>
            <a:r>
              <a:rPr lang="ru-RU" dirty="0" err="1" smtClean="0">
                <a:solidFill>
                  <a:schemeClr val="accent2">
                    <a:lumMod val="50000"/>
                  </a:schemeClr>
                </a:solidFill>
              </a:rPr>
              <a:t>трисомия</a:t>
            </a:r>
            <a:r>
              <a:rPr lang="ru-RU" dirty="0" smtClean="0">
                <a:solidFill>
                  <a:schemeClr val="accent2">
                    <a:lumMod val="50000"/>
                  </a:schemeClr>
                </a:solidFill>
              </a:rPr>
              <a:t>). Причина </a:t>
            </a:r>
            <a:r>
              <a:rPr lang="ru-RU" dirty="0" err="1" smtClean="0">
                <a:solidFill>
                  <a:schemeClr val="accent2">
                    <a:lumMod val="50000"/>
                  </a:schemeClr>
                </a:solidFill>
              </a:rPr>
              <a:t>трисомии</a:t>
            </a:r>
            <a:r>
              <a:rPr lang="ru-RU" dirty="0" smtClean="0">
                <a:solidFill>
                  <a:schemeClr val="accent2">
                    <a:lumMod val="50000"/>
                  </a:schemeClr>
                </a:solidFill>
              </a:rPr>
              <a:t> связана с </a:t>
            </a:r>
            <a:r>
              <a:rPr lang="ru-RU" dirty="0" err="1" smtClean="0">
                <a:solidFill>
                  <a:schemeClr val="accent2">
                    <a:lumMod val="50000"/>
                  </a:schemeClr>
                </a:solidFill>
              </a:rPr>
              <a:t>нерасхождением</a:t>
            </a:r>
            <a:r>
              <a:rPr lang="ru-RU" dirty="0" smtClean="0">
                <a:solidFill>
                  <a:schemeClr val="accent2">
                    <a:lumMod val="50000"/>
                  </a:schemeClr>
                </a:solidFill>
              </a:rPr>
              <a:t> хромосом в ходе мейоза у женщин. </a:t>
            </a:r>
          </a:p>
          <a:p>
            <a:endParaRPr lang="ru-RU" dirty="0">
              <a:solidFill>
                <a:schemeClr val="accent2">
                  <a:lumMod val="50000"/>
                </a:schemeClr>
              </a:solidFill>
            </a:endParaRPr>
          </a:p>
        </p:txBody>
      </p:sp>
      <p:pic>
        <p:nvPicPr>
          <p:cNvPr id="3074" name="Picture 2"/>
          <p:cNvPicPr>
            <a:picLocks noChangeAspect="1" noChangeArrowheads="1"/>
          </p:cNvPicPr>
          <p:nvPr/>
        </p:nvPicPr>
        <p:blipFill>
          <a:blip r:embed="rId2" cstate="print"/>
          <a:srcRect/>
          <a:stretch>
            <a:fillRect/>
          </a:stretch>
        </p:blipFill>
        <p:spPr bwMode="auto">
          <a:xfrm>
            <a:off x="5715008" y="-1"/>
            <a:ext cx="3428992" cy="2336001"/>
          </a:xfrm>
          <a:prstGeom prst="rect">
            <a:avLst/>
          </a:prstGeom>
          <a:ln>
            <a:noFill/>
          </a:ln>
          <a:effectLst>
            <a:softEdge rad="112500"/>
          </a:effectLst>
        </p:spPr>
      </p:pic>
      <p:pic>
        <p:nvPicPr>
          <p:cNvPr id="3075" name="Picture 3"/>
          <p:cNvPicPr>
            <a:picLocks noChangeAspect="1" noChangeArrowheads="1"/>
          </p:cNvPicPr>
          <p:nvPr/>
        </p:nvPicPr>
        <p:blipFill>
          <a:blip r:embed="rId3" cstate="print"/>
          <a:srcRect/>
          <a:stretch>
            <a:fillRect/>
          </a:stretch>
        </p:blipFill>
        <p:spPr bwMode="auto">
          <a:xfrm>
            <a:off x="142844" y="142852"/>
            <a:ext cx="2500330" cy="1643050"/>
          </a:xfrm>
          <a:prstGeom prst="rect">
            <a:avLst/>
          </a:prstGeom>
          <a:ln>
            <a:noFill/>
          </a:ln>
          <a:effectLst>
            <a:softEdge rad="112500"/>
          </a:effectLst>
        </p:spPr>
      </p:pic>
      <p:pic>
        <p:nvPicPr>
          <p:cNvPr id="3076" name="Picture 4"/>
          <p:cNvPicPr>
            <a:picLocks noChangeAspect="1" noChangeArrowheads="1"/>
          </p:cNvPicPr>
          <p:nvPr/>
        </p:nvPicPr>
        <p:blipFill>
          <a:blip r:embed="rId4" cstate="print"/>
          <a:srcRect/>
          <a:stretch>
            <a:fillRect/>
          </a:stretch>
        </p:blipFill>
        <p:spPr bwMode="auto">
          <a:xfrm>
            <a:off x="3000364" y="285728"/>
            <a:ext cx="2469360" cy="1857388"/>
          </a:xfrm>
          <a:prstGeom prst="rect">
            <a:avLst/>
          </a:prstGeom>
          <a:ln>
            <a:noFill/>
          </a:ln>
          <a:effectLst>
            <a:softEdge rad="112500"/>
          </a:effectLst>
        </p:spPr>
      </p:pic>
    </p:spTree>
  </p:cSld>
  <p:clrMapOvr>
    <a:masterClrMapping/>
  </p:clrMapOvr>
  <p:transition>
    <p:circl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Методы изучения генетики человека</a:t>
            </a:r>
            <a:endParaRPr lang="ru-RU" dirty="0"/>
          </a:p>
        </p:txBody>
      </p:sp>
      <p:sp>
        <p:nvSpPr>
          <p:cNvPr id="3" name="Содержимое 2"/>
          <p:cNvSpPr>
            <a:spLocks noGrp="1"/>
          </p:cNvSpPr>
          <p:nvPr>
            <p:ph idx="1"/>
          </p:nvPr>
        </p:nvSpPr>
        <p:spPr>
          <a:xfrm>
            <a:off x="214282" y="1714488"/>
            <a:ext cx="8786874" cy="5143512"/>
          </a:xfrm>
        </p:spPr>
        <p:txBody>
          <a:bodyPr>
            <a:normAutofit fontScale="77500" lnSpcReduction="20000"/>
          </a:bodyPr>
          <a:lstStyle/>
          <a:p>
            <a:pPr marL="0" lvl="0" indent="0">
              <a:buNone/>
            </a:pPr>
            <a:r>
              <a:rPr lang="ru-RU" b="1" i="1" dirty="0" smtClean="0">
                <a:solidFill>
                  <a:schemeClr val="accent2">
                    <a:lumMod val="50000"/>
                  </a:schemeClr>
                </a:solidFill>
              </a:rPr>
              <a:t>Популяционно-статистический метод</a:t>
            </a:r>
            <a:endParaRPr lang="ru-RU" dirty="0" smtClean="0">
              <a:solidFill>
                <a:schemeClr val="accent2">
                  <a:lumMod val="50000"/>
                </a:schemeClr>
              </a:solidFill>
            </a:endParaRPr>
          </a:p>
          <a:p>
            <a:pPr marL="0" indent="0">
              <a:buNone/>
            </a:pPr>
            <a:r>
              <a:rPr lang="ru-RU" dirty="0" smtClean="0">
                <a:solidFill>
                  <a:schemeClr val="accent2">
                    <a:lumMod val="50000"/>
                  </a:schemeClr>
                </a:solidFill>
              </a:rPr>
              <a:t>Этот метод применяют для изучения генетической структуры популяций человека или отдельных семей. Он позволяет определить частоту отдельных генов в популяциях. </a:t>
            </a:r>
          </a:p>
          <a:p>
            <a:pPr marL="0" indent="0">
              <a:buNone/>
            </a:pPr>
            <a:r>
              <a:rPr lang="ru-RU" dirty="0" smtClean="0">
                <a:solidFill>
                  <a:schemeClr val="accent2">
                    <a:lumMod val="50000"/>
                  </a:schemeClr>
                </a:solidFill>
              </a:rPr>
              <a:t>Подавляющее большинство рецессивных аллелей присутствует в популяции в скрытом гетерозиготном состоянии. Так, альбиносы рождаются с частотой 1:20 000, но один из каждых 70 жителей европейских стран </a:t>
            </a:r>
            <a:r>
              <a:rPr lang="ru-RU" dirty="0" err="1" smtClean="0">
                <a:solidFill>
                  <a:schemeClr val="accent2">
                    <a:lumMod val="50000"/>
                  </a:schemeClr>
                </a:solidFill>
              </a:rPr>
              <a:t>гетерозиготен</a:t>
            </a:r>
            <a:r>
              <a:rPr lang="ru-RU" dirty="0" smtClean="0">
                <a:solidFill>
                  <a:schemeClr val="accent2">
                    <a:lumMod val="50000"/>
                  </a:schemeClr>
                </a:solidFill>
              </a:rPr>
              <a:t> по данному </a:t>
            </a:r>
            <a:r>
              <a:rPr lang="ru-RU" dirty="0" err="1" smtClean="0">
                <a:solidFill>
                  <a:schemeClr val="accent2">
                    <a:lumMod val="50000"/>
                  </a:schemeClr>
                </a:solidFill>
              </a:rPr>
              <a:t>аллелю</a:t>
            </a:r>
            <a:r>
              <a:rPr lang="ru-RU" dirty="0" smtClean="0">
                <a:solidFill>
                  <a:schemeClr val="accent2">
                    <a:lumMod val="50000"/>
                  </a:schemeClr>
                </a:solidFill>
              </a:rPr>
              <a:t>.</a:t>
            </a:r>
          </a:p>
          <a:p>
            <a:pPr marL="0" indent="0">
              <a:buNone/>
            </a:pPr>
            <a:r>
              <a:rPr lang="ru-RU" dirty="0" smtClean="0">
                <a:solidFill>
                  <a:schemeClr val="accent2">
                    <a:lumMod val="50000"/>
                  </a:schemeClr>
                </a:solidFill>
              </a:rPr>
              <a:t>Если ген находится в половой хромосоме, то наблюдается иная картина: у мужчин частота гомозиготных </a:t>
            </a:r>
            <a:r>
              <a:rPr lang="ru-RU" dirty="0" err="1" smtClean="0">
                <a:solidFill>
                  <a:schemeClr val="accent2">
                    <a:lumMod val="50000"/>
                  </a:schemeClr>
                </a:solidFill>
              </a:rPr>
              <a:t>рецессивов</a:t>
            </a:r>
            <a:r>
              <a:rPr lang="ru-RU" dirty="0" smtClean="0">
                <a:solidFill>
                  <a:schemeClr val="accent2">
                    <a:lumMod val="50000"/>
                  </a:schemeClr>
                </a:solidFill>
              </a:rPr>
              <a:t> довольно высока. Так, в популяции москвичей в 1930-е гг. присутствовало 7% мужчин-дальтоников и 0,5% (гомозиготные </a:t>
            </a:r>
            <a:r>
              <a:rPr lang="ru-RU" dirty="0" err="1" smtClean="0">
                <a:solidFill>
                  <a:schemeClr val="accent2">
                    <a:lumMod val="50000"/>
                  </a:schemeClr>
                </a:solidFill>
              </a:rPr>
              <a:t>рецессивы</a:t>
            </a:r>
            <a:r>
              <a:rPr lang="ru-RU" dirty="0" smtClean="0">
                <a:solidFill>
                  <a:schemeClr val="accent2">
                    <a:lumMod val="50000"/>
                  </a:schemeClr>
                </a:solidFill>
              </a:rPr>
              <a:t>) женщин-дальтоников.</a:t>
            </a:r>
          </a:p>
          <a:p>
            <a:pPr>
              <a:buNone/>
            </a:pPr>
            <a:endParaRPr lang="ru-RU" dirty="0">
              <a:solidFill>
                <a:schemeClr val="accent2">
                  <a:lumMod val="50000"/>
                </a:schemeClr>
              </a:solidFill>
            </a:endParaRPr>
          </a:p>
        </p:txBody>
      </p:sp>
    </p:spTree>
  </p:cSld>
  <p:clrMapOvr>
    <a:masterClrMapping/>
  </p:clrMapOvr>
  <p:transition>
    <p:circl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785926"/>
            <a:ext cx="8786874" cy="4929222"/>
          </a:xfrm>
        </p:spPr>
        <p:txBody>
          <a:bodyPr>
            <a:normAutofit fontScale="77500" lnSpcReduction="20000"/>
          </a:bodyPr>
          <a:lstStyle/>
          <a:p>
            <a:pPr marL="0" indent="0">
              <a:buNone/>
            </a:pPr>
            <a:r>
              <a:rPr lang="ru-RU" dirty="0" smtClean="0">
                <a:solidFill>
                  <a:schemeClr val="accent2">
                    <a:lumMod val="50000"/>
                  </a:schemeClr>
                </a:solidFill>
              </a:rPr>
              <a:t>В популяциях человека проведены очень интересные исследования групп крови. Есть предположение, что на их распределение в различных районах земного шара оказали влияние эпидемии чумы и оспы. Наименее устойчивыми к чуме оказались люди I группы крови (00); наоборот, вирус оспы чаще всего поражает носителей II группы (АА, А0). Чума особенно свирепствовала в таких странах, как Индия, Монголия, Китай, Египет, и поэтому там происходила «выбраковка» </a:t>
            </a:r>
            <a:r>
              <a:rPr lang="ru-RU" dirty="0" err="1" smtClean="0">
                <a:solidFill>
                  <a:schemeClr val="accent2">
                    <a:lumMod val="50000"/>
                  </a:schemeClr>
                </a:solidFill>
              </a:rPr>
              <a:t>аллеля</a:t>
            </a:r>
            <a:r>
              <a:rPr lang="ru-RU" dirty="0" smtClean="0">
                <a:solidFill>
                  <a:schemeClr val="accent2">
                    <a:lumMod val="50000"/>
                  </a:schemeClr>
                </a:solidFill>
              </a:rPr>
              <a:t> 0 в результате повышенной смертности от чумы людей с I группой крови. Эпидемии оспы охватывали главным образом Индию, Аравию, тропическую Африку, а после прихода европейцев – и Америку.</a:t>
            </a:r>
          </a:p>
          <a:p>
            <a:pPr marL="0" indent="0">
              <a:buNone/>
            </a:pPr>
            <a:r>
              <a:rPr lang="ru-RU" dirty="0" smtClean="0">
                <a:solidFill>
                  <a:schemeClr val="accent2">
                    <a:lumMod val="50000"/>
                  </a:schemeClr>
                </a:solidFill>
              </a:rPr>
              <a:t>В странах распространения малярии, как вы уже знаете, (Средиземноморье, Африка), наблюдается высокая частота гена, вызывающего </a:t>
            </a:r>
            <a:r>
              <a:rPr lang="ru-RU" dirty="0" err="1" smtClean="0">
                <a:solidFill>
                  <a:schemeClr val="accent2">
                    <a:lumMod val="50000"/>
                  </a:schemeClr>
                </a:solidFill>
              </a:rPr>
              <a:t>серповидноклеточную</a:t>
            </a:r>
            <a:r>
              <a:rPr lang="ru-RU" dirty="0" smtClean="0">
                <a:solidFill>
                  <a:schemeClr val="accent2">
                    <a:lumMod val="50000"/>
                  </a:schemeClr>
                </a:solidFill>
              </a:rPr>
              <a:t> анемию.</a:t>
            </a:r>
          </a:p>
          <a:p>
            <a:pPr>
              <a:buNone/>
            </a:pPr>
            <a:endParaRPr lang="ru-RU" dirty="0">
              <a:solidFill>
                <a:schemeClr val="accent2">
                  <a:lumMod val="50000"/>
                </a:schemeClr>
              </a:solidFill>
            </a:endParaRPr>
          </a:p>
        </p:txBody>
      </p:sp>
      <p:pic>
        <p:nvPicPr>
          <p:cNvPr id="4098" name="Picture 2"/>
          <p:cNvPicPr>
            <a:picLocks noChangeAspect="1" noChangeArrowheads="1"/>
          </p:cNvPicPr>
          <p:nvPr/>
        </p:nvPicPr>
        <p:blipFill>
          <a:blip r:embed="rId2" cstate="print"/>
          <a:srcRect/>
          <a:stretch>
            <a:fillRect/>
          </a:stretch>
        </p:blipFill>
        <p:spPr bwMode="auto">
          <a:xfrm>
            <a:off x="6572264" y="0"/>
            <a:ext cx="2285984" cy="1828787"/>
          </a:xfrm>
          <a:prstGeom prst="rect">
            <a:avLst/>
          </a:prstGeom>
          <a:ln>
            <a:noFill/>
          </a:ln>
          <a:effectLst>
            <a:softEdge rad="112500"/>
          </a:effectLst>
        </p:spPr>
      </p:pic>
      <p:pic>
        <p:nvPicPr>
          <p:cNvPr id="4099" name="Picture 3"/>
          <p:cNvPicPr>
            <a:picLocks noChangeAspect="1" noChangeArrowheads="1"/>
          </p:cNvPicPr>
          <p:nvPr/>
        </p:nvPicPr>
        <p:blipFill>
          <a:blip r:embed="rId3" cstate="print"/>
          <a:srcRect/>
          <a:stretch>
            <a:fillRect/>
          </a:stretch>
        </p:blipFill>
        <p:spPr bwMode="auto">
          <a:xfrm>
            <a:off x="3071802" y="142852"/>
            <a:ext cx="2568816" cy="1554134"/>
          </a:xfrm>
          <a:prstGeom prst="rect">
            <a:avLst/>
          </a:prstGeom>
          <a:ln>
            <a:noFill/>
          </a:ln>
          <a:effectLst>
            <a:softEdge rad="112500"/>
          </a:effectLst>
        </p:spPr>
      </p:pic>
      <p:pic>
        <p:nvPicPr>
          <p:cNvPr id="6" name="Рисунок 5" descr="220px-Blood_Compatibility.svg.png"/>
          <p:cNvPicPr>
            <a:picLocks noChangeAspect="1"/>
          </p:cNvPicPr>
          <p:nvPr/>
        </p:nvPicPr>
        <p:blipFill>
          <a:blip r:embed="rId4" cstate="print"/>
          <a:stretch>
            <a:fillRect/>
          </a:stretch>
        </p:blipFill>
        <p:spPr>
          <a:xfrm>
            <a:off x="214282" y="0"/>
            <a:ext cx="1785950" cy="172100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circl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357430"/>
            <a:ext cx="8858312" cy="4197361"/>
          </a:xfrm>
        </p:spPr>
        <p:txBody>
          <a:bodyPr>
            <a:normAutofit fontScale="85000" lnSpcReduction="20000"/>
          </a:bodyPr>
          <a:lstStyle/>
          <a:p>
            <a:r>
              <a:rPr lang="ru-RU" dirty="0" smtClean="0">
                <a:solidFill>
                  <a:schemeClr val="accent2">
                    <a:lumMod val="50000"/>
                  </a:schemeClr>
                </a:solidFill>
              </a:rPr>
              <a:t>Имеются данные о том, что отрицательный резус реже встречается в популяциях, живущих в условиях сильного распространения различных инфекционных заболеваний, в том числе малярии. А в популяциях, живущих в высокогорных и других районах, где инфекции – редкое явление, наблюдается повышенный процент резус-отрицательных людей.</a:t>
            </a:r>
          </a:p>
          <a:p>
            <a:r>
              <a:rPr lang="ru-RU" dirty="0" smtClean="0">
                <a:solidFill>
                  <a:schemeClr val="accent2">
                    <a:lumMod val="50000"/>
                  </a:schemeClr>
                </a:solidFill>
              </a:rPr>
              <a:t>Популяционный метод дает возможность изучить генетическую структуру популяций человека, выявить связь между отдельными популяциями, а также проливает свет на историю распространения человека по планете. </a:t>
            </a:r>
          </a:p>
          <a:p>
            <a:endParaRPr lang="ru-RU" dirty="0"/>
          </a:p>
        </p:txBody>
      </p:sp>
      <p:pic>
        <p:nvPicPr>
          <p:cNvPr id="5122" name="Picture 2"/>
          <p:cNvPicPr>
            <a:picLocks noChangeAspect="1" noChangeArrowheads="1"/>
          </p:cNvPicPr>
          <p:nvPr/>
        </p:nvPicPr>
        <p:blipFill>
          <a:blip r:embed="rId2" cstate="print"/>
          <a:srcRect/>
          <a:stretch>
            <a:fillRect/>
          </a:stretch>
        </p:blipFill>
        <p:spPr bwMode="auto">
          <a:xfrm>
            <a:off x="0" y="0"/>
            <a:ext cx="2214546" cy="2269910"/>
          </a:xfrm>
          <a:prstGeom prst="rect">
            <a:avLst/>
          </a:prstGeom>
          <a:ln>
            <a:noFill/>
          </a:ln>
          <a:effectLst>
            <a:softEdge rad="112500"/>
          </a:effectLst>
        </p:spPr>
      </p:pic>
      <p:pic>
        <p:nvPicPr>
          <p:cNvPr id="5123" name="Picture 3"/>
          <p:cNvPicPr>
            <a:picLocks noChangeAspect="1" noChangeArrowheads="1"/>
          </p:cNvPicPr>
          <p:nvPr/>
        </p:nvPicPr>
        <p:blipFill>
          <a:blip r:embed="rId3" cstate="print"/>
          <a:srcRect/>
          <a:stretch>
            <a:fillRect/>
          </a:stretch>
        </p:blipFill>
        <p:spPr bwMode="auto">
          <a:xfrm>
            <a:off x="6013976" y="214290"/>
            <a:ext cx="2963354" cy="2000264"/>
          </a:xfrm>
          <a:prstGeom prst="rect">
            <a:avLst/>
          </a:prstGeom>
          <a:ln>
            <a:noFill/>
          </a:ln>
          <a:effectLst>
            <a:softEdge rad="112500"/>
          </a:effectLst>
        </p:spPr>
      </p:pic>
      <p:pic>
        <p:nvPicPr>
          <p:cNvPr id="5124" name="Picture 4"/>
          <p:cNvPicPr>
            <a:picLocks noChangeAspect="1" noChangeArrowheads="1"/>
          </p:cNvPicPr>
          <p:nvPr/>
        </p:nvPicPr>
        <p:blipFill>
          <a:blip r:embed="rId4" cstate="print"/>
          <a:srcRect/>
          <a:stretch>
            <a:fillRect/>
          </a:stretch>
        </p:blipFill>
        <p:spPr bwMode="auto">
          <a:xfrm>
            <a:off x="2571736" y="357165"/>
            <a:ext cx="2786082" cy="1810953"/>
          </a:xfrm>
          <a:prstGeom prst="rect">
            <a:avLst/>
          </a:prstGeom>
          <a:ln>
            <a:noFill/>
          </a:ln>
          <a:effectLst>
            <a:softEdge rad="112500"/>
          </a:effectLst>
        </p:spPr>
      </p:pic>
    </p:spTree>
  </p:cSld>
  <p:clrMapOvr>
    <a:masterClrMapping/>
  </p:clrMapOvr>
  <p:transition>
    <p:circl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85918" y="142852"/>
            <a:ext cx="7358082" cy="1500198"/>
          </a:xfrm>
        </p:spPr>
        <p:txBody>
          <a:bodyPr>
            <a:normAutofit/>
          </a:bodyPr>
          <a:lstStyle/>
          <a:p>
            <a:r>
              <a:rPr lang="ru-RU" i="1" dirty="0" smtClean="0"/>
              <a:t>Наследственные болезни </a:t>
            </a:r>
            <a:r>
              <a:rPr lang="ru-RU" i="1" dirty="0" smtClean="0"/>
              <a:t/>
            </a:r>
            <a:br>
              <a:rPr lang="ru-RU" i="1" dirty="0" smtClean="0"/>
            </a:br>
            <a:r>
              <a:rPr lang="ru-RU" i="1" dirty="0" smtClean="0"/>
              <a:t>и </a:t>
            </a:r>
            <a:r>
              <a:rPr lang="ru-RU" i="1" dirty="0" smtClean="0"/>
              <a:t>их причины</a:t>
            </a:r>
            <a:endParaRPr lang="ru-RU" dirty="0"/>
          </a:p>
        </p:txBody>
      </p:sp>
      <p:sp>
        <p:nvSpPr>
          <p:cNvPr id="3" name="Содержимое 2"/>
          <p:cNvSpPr>
            <a:spLocks noGrp="1"/>
          </p:cNvSpPr>
          <p:nvPr>
            <p:ph idx="1"/>
          </p:nvPr>
        </p:nvSpPr>
        <p:spPr>
          <a:xfrm>
            <a:off x="142844" y="1928802"/>
            <a:ext cx="8858312" cy="4714908"/>
          </a:xfrm>
        </p:spPr>
        <p:txBody>
          <a:bodyPr>
            <a:normAutofit fontScale="70000" lnSpcReduction="20000"/>
          </a:bodyPr>
          <a:lstStyle/>
          <a:p>
            <a:r>
              <a:rPr lang="ru-RU" dirty="0" smtClean="0">
                <a:solidFill>
                  <a:schemeClr val="accent2">
                    <a:lumMod val="50000"/>
                  </a:schemeClr>
                </a:solidFill>
              </a:rPr>
              <a:t>Наследственные болезни могут быть вызваны нарушениями в отдельных генах, хромосомах или хромосомных наборах.</a:t>
            </a:r>
            <a:br>
              <a:rPr lang="ru-RU" dirty="0" smtClean="0">
                <a:solidFill>
                  <a:schemeClr val="accent2">
                    <a:lumMod val="50000"/>
                  </a:schemeClr>
                </a:solidFill>
              </a:rPr>
            </a:br>
            <a:r>
              <a:rPr lang="ru-RU" dirty="0" smtClean="0">
                <a:solidFill>
                  <a:schemeClr val="accent2">
                    <a:lumMod val="50000"/>
                  </a:schemeClr>
                </a:solidFill>
              </a:rPr>
              <a:t>Хромосомные болезни возникают при изменении структуры хромосом: удвоении или выпадении участка хромосомы, повороте участка хромосомы на 180°, перемещении участка хромосомы на негомологичную хромосому.</a:t>
            </a:r>
            <a:br>
              <a:rPr lang="ru-RU" dirty="0" smtClean="0">
                <a:solidFill>
                  <a:schemeClr val="accent2">
                    <a:lumMod val="50000"/>
                  </a:schemeClr>
                </a:solidFill>
              </a:rPr>
            </a:br>
            <a:r>
              <a:rPr lang="ru-RU" dirty="0" smtClean="0">
                <a:solidFill>
                  <a:schemeClr val="accent2">
                    <a:lumMod val="50000"/>
                  </a:schemeClr>
                </a:solidFill>
              </a:rPr>
              <a:t>Впервые связь между аномальным набором хромосом и резкими отклонениями от нормального развития была обнаружена в случае синдрома Дауна. Частота хромосомных мутаций у человека велика и является причиной до 40% нарушений здоровья у новорожденных. В большинстве случаев хромосомные мутации возникают в гаметах родителей. Химические мутагены и ионизирующие излучения повышают частоту хромосомных мутаций. В случае синдрома Дауна отмечена зависимость между вероятностью рождения больных детей и возрастом матери – она возрастает в 10–20 раз после 35–40 лет. </a:t>
            </a:r>
            <a:br>
              <a:rPr lang="ru-RU" dirty="0" smtClean="0">
                <a:solidFill>
                  <a:schemeClr val="accent2">
                    <a:lumMod val="50000"/>
                  </a:schemeClr>
                </a:solidFill>
              </a:rPr>
            </a:br>
            <a:endParaRPr lang="ru-RU" dirty="0">
              <a:solidFill>
                <a:schemeClr val="accent2">
                  <a:lumMod val="50000"/>
                </a:schemeClr>
              </a:solidFill>
            </a:endParaRPr>
          </a:p>
        </p:txBody>
      </p:sp>
    </p:spTree>
  </p:cSld>
  <p:clrMapOvr>
    <a:masterClrMapping/>
  </p:clrMapOvr>
  <p:transition>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000240"/>
            <a:ext cx="8715436" cy="4857760"/>
          </a:xfrm>
        </p:spPr>
        <p:txBody>
          <a:bodyPr>
            <a:normAutofit fontScale="77500" lnSpcReduction="20000"/>
          </a:bodyPr>
          <a:lstStyle/>
          <a:p>
            <a:r>
              <a:rPr lang="ru-RU" dirty="0" smtClean="0">
                <a:solidFill>
                  <a:schemeClr val="accent2">
                    <a:lumMod val="50000"/>
                  </a:schemeClr>
                </a:solidFill>
              </a:rPr>
              <a:t>Помимо хромосомных нарушений, наследственные болезни могут быть обусловлены изменениями генетической информации непосредственно в генах. </a:t>
            </a:r>
            <a:br>
              <a:rPr lang="ru-RU" dirty="0" smtClean="0">
                <a:solidFill>
                  <a:schemeClr val="accent2">
                    <a:lumMod val="50000"/>
                  </a:schemeClr>
                </a:solidFill>
              </a:rPr>
            </a:br>
            <a:r>
              <a:rPr lang="ru-RU" dirty="0" smtClean="0">
                <a:solidFill>
                  <a:schemeClr val="accent2">
                    <a:lumMod val="50000"/>
                  </a:schemeClr>
                </a:solidFill>
              </a:rPr>
              <a:t>Наиболее часто встречаются генные, или </a:t>
            </a:r>
            <a:r>
              <a:rPr lang="ru-RU" dirty="0" err="1" smtClean="0">
                <a:solidFill>
                  <a:schemeClr val="accent2">
                    <a:lumMod val="50000"/>
                  </a:schemeClr>
                </a:solidFill>
              </a:rPr>
              <a:t>точковые</a:t>
            </a:r>
            <a:r>
              <a:rPr lang="ru-RU" dirty="0" smtClean="0">
                <a:solidFill>
                  <a:schemeClr val="accent2">
                    <a:lumMod val="50000"/>
                  </a:schemeClr>
                </a:solidFill>
              </a:rPr>
              <a:t>, мутации, связанные с изменением последовательности нуклеотидов в молекуле ДНК. Они могут оставаться незамеченными в гетерозиготном состоянии, например </a:t>
            </a:r>
            <a:r>
              <a:rPr lang="ru-RU" b="1" dirty="0" err="1" smtClean="0">
                <a:solidFill>
                  <a:schemeClr val="accent2">
                    <a:lumMod val="50000"/>
                  </a:schemeClr>
                </a:solidFill>
              </a:rPr>
              <a:t>Аа</a:t>
            </a:r>
            <a:r>
              <a:rPr lang="ru-RU" dirty="0" smtClean="0">
                <a:solidFill>
                  <a:schemeClr val="accent2">
                    <a:lumMod val="50000"/>
                  </a:schemeClr>
                </a:solidFill>
              </a:rPr>
              <a:t>, и проявляться </a:t>
            </a:r>
            <a:r>
              <a:rPr lang="ru-RU" dirty="0" err="1" smtClean="0">
                <a:solidFill>
                  <a:schemeClr val="accent2">
                    <a:lumMod val="50000"/>
                  </a:schemeClr>
                </a:solidFill>
              </a:rPr>
              <a:t>фенотипически</a:t>
            </a:r>
            <a:r>
              <a:rPr lang="ru-RU" dirty="0" smtClean="0">
                <a:solidFill>
                  <a:schemeClr val="accent2">
                    <a:lumMod val="50000"/>
                  </a:schemeClr>
                </a:solidFill>
              </a:rPr>
              <a:t>, переходя в гомозиготное состояние – </a:t>
            </a:r>
            <a:r>
              <a:rPr lang="ru-RU" b="1" dirty="0" err="1" smtClean="0">
                <a:solidFill>
                  <a:schemeClr val="accent2">
                    <a:lumMod val="50000"/>
                  </a:schemeClr>
                </a:solidFill>
              </a:rPr>
              <a:t>аа</a:t>
            </a:r>
            <a:r>
              <a:rPr lang="ru-RU" dirty="0" smtClean="0">
                <a:solidFill>
                  <a:schemeClr val="accent2">
                    <a:lumMod val="50000"/>
                  </a:schemeClr>
                </a:solidFill>
              </a:rPr>
              <a:t>.</a:t>
            </a:r>
            <a:br>
              <a:rPr lang="ru-RU" dirty="0" smtClean="0">
                <a:solidFill>
                  <a:schemeClr val="accent2">
                    <a:lumMod val="50000"/>
                  </a:schemeClr>
                </a:solidFill>
              </a:rPr>
            </a:br>
            <a:r>
              <a:rPr lang="ru-RU" dirty="0" smtClean="0">
                <a:solidFill>
                  <a:schemeClr val="accent2">
                    <a:lumMod val="50000"/>
                  </a:schemeClr>
                </a:solidFill>
              </a:rPr>
              <a:t>Наследование, сцепленное с Х-хромосомой, проявляется в отсутствие передачи гена по мужской линии: Х-хромосома от отца не передается сыновьям, но передается каждой дочери. Например, гемофилия (несвертываемость крови) наследуется как рецессивная, сцепленная с Х-хромосомой мутация. </a:t>
            </a:r>
          </a:p>
          <a:p>
            <a:endParaRPr lang="ru-RU" dirty="0">
              <a:solidFill>
                <a:schemeClr val="accent2">
                  <a:lumMod val="50000"/>
                </a:schemeClr>
              </a:solidFill>
            </a:endParaRPr>
          </a:p>
        </p:txBody>
      </p:sp>
      <p:pic>
        <p:nvPicPr>
          <p:cNvPr id="6146" name="Picture 2"/>
          <p:cNvPicPr>
            <a:picLocks noChangeAspect="1" noChangeArrowheads="1"/>
          </p:cNvPicPr>
          <p:nvPr/>
        </p:nvPicPr>
        <p:blipFill>
          <a:blip r:embed="rId2" cstate="print"/>
          <a:srcRect/>
          <a:stretch>
            <a:fillRect/>
          </a:stretch>
        </p:blipFill>
        <p:spPr bwMode="auto">
          <a:xfrm>
            <a:off x="1" y="0"/>
            <a:ext cx="3143240" cy="2093265"/>
          </a:xfrm>
          <a:prstGeom prst="rect">
            <a:avLst/>
          </a:prstGeom>
          <a:ln>
            <a:noFill/>
          </a:ln>
          <a:effectLst>
            <a:softEdge rad="112500"/>
          </a:effectLst>
        </p:spPr>
      </p:pic>
      <p:pic>
        <p:nvPicPr>
          <p:cNvPr id="6147" name="Picture 3"/>
          <p:cNvPicPr>
            <a:picLocks noChangeAspect="1" noChangeArrowheads="1"/>
          </p:cNvPicPr>
          <p:nvPr/>
        </p:nvPicPr>
        <p:blipFill>
          <a:blip r:embed="rId3" cstate="print"/>
          <a:srcRect/>
          <a:stretch>
            <a:fillRect/>
          </a:stretch>
        </p:blipFill>
        <p:spPr bwMode="auto">
          <a:xfrm>
            <a:off x="3714744" y="0"/>
            <a:ext cx="2762250" cy="2076450"/>
          </a:xfrm>
          <a:prstGeom prst="rect">
            <a:avLst/>
          </a:prstGeom>
          <a:ln>
            <a:noFill/>
          </a:ln>
          <a:effectLst>
            <a:softEdge rad="112500"/>
          </a:effectLst>
        </p:spPr>
      </p:pic>
      <p:pic>
        <p:nvPicPr>
          <p:cNvPr id="6148" name="Picture 4"/>
          <p:cNvPicPr>
            <a:picLocks noChangeAspect="1" noChangeArrowheads="1"/>
          </p:cNvPicPr>
          <p:nvPr/>
        </p:nvPicPr>
        <p:blipFill>
          <a:blip r:embed="rId4" cstate="print"/>
          <a:srcRect/>
          <a:stretch>
            <a:fillRect/>
          </a:stretch>
        </p:blipFill>
        <p:spPr bwMode="auto">
          <a:xfrm>
            <a:off x="7060417" y="0"/>
            <a:ext cx="2083583" cy="2000240"/>
          </a:xfrm>
          <a:prstGeom prst="rect">
            <a:avLst/>
          </a:prstGeom>
          <a:ln>
            <a:noFill/>
          </a:ln>
          <a:effectLst>
            <a:softEdge rad="112500"/>
          </a:effectLst>
        </p:spPr>
      </p:pic>
    </p:spTree>
  </p:cSld>
  <p:clrMapOvr>
    <a:masterClrMapping/>
  </p:clrMapOvr>
  <p:transition>
    <p:circl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8794" y="142852"/>
            <a:ext cx="7000924" cy="1274786"/>
          </a:xfrm>
        </p:spPr>
        <p:txBody>
          <a:bodyPr>
            <a:normAutofit fontScale="90000"/>
          </a:bodyPr>
          <a:lstStyle/>
          <a:p>
            <a:r>
              <a:rPr lang="ru-RU" i="1" dirty="0" smtClean="0"/>
              <a:t>Лечение наследственных болезней</a:t>
            </a:r>
            <a:endParaRPr lang="ru-RU" dirty="0"/>
          </a:p>
        </p:txBody>
      </p:sp>
      <p:sp>
        <p:nvSpPr>
          <p:cNvPr id="3" name="Содержимое 2"/>
          <p:cNvSpPr>
            <a:spLocks noGrp="1"/>
          </p:cNvSpPr>
          <p:nvPr>
            <p:ph idx="1"/>
          </p:nvPr>
        </p:nvSpPr>
        <p:spPr>
          <a:xfrm>
            <a:off x="214282" y="1857364"/>
            <a:ext cx="8715436" cy="5000636"/>
          </a:xfrm>
        </p:spPr>
        <p:txBody>
          <a:bodyPr>
            <a:normAutofit fontScale="85000" lnSpcReduction="20000"/>
          </a:bodyPr>
          <a:lstStyle/>
          <a:p>
            <a:r>
              <a:rPr lang="ru-RU" dirty="0" smtClean="0">
                <a:solidFill>
                  <a:schemeClr val="accent2">
                    <a:lumMod val="50000"/>
                  </a:schemeClr>
                </a:solidFill>
              </a:rPr>
              <a:t>Эффективных средств лечения наследственных болезней пока не существует. Однако существуют методы лечения, облегчающие состояние больных и улучшающие их самочувствие. Они основаны главным образом на компенсации дефектов метаболизма, обусловленных нарушениями в геноме. </a:t>
            </a:r>
            <a:br>
              <a:rPr lang="ru-RU" dirty="0" smtClean="0">
                <a:solidFill>
                  <a:schemeClr val="accent2">
                    <a:lumMod val="50000"/>
                  </a:schemeClr>
                </a:solidFill>
              </a:rPr>
            </a:br>
            <a:r>
              <a:rPr lang="ru-RU" dirty="0" smtClean="0">
                <a:solidFill>
                  <a:schemeClr val="accent2">
                    <a:lumMod val="50000"/>
                  </a:schemeClr>
                </a:solidFill>
              </a:rPr>
              <a:t>При наследственных аномалиях обмена веществ больному вводят не образующиеся в организме ферменты или исключают из пищевого рациона продукты, которые не усваиваются организмом из-за отсутствия необходимых ферментов. </a:t>
            </a:r>
            <a:br>
              <a:rPr lang="ru-RU" dirty="0" smtClean="0">
                <a:solidFill>
                  <a:schemeClr val="accent2">
                    <a:lumMod val="50000"/>
                  </a:schemeClr>
                </a:solidFill>
              </a:rPr>
            </a:br>
            <a:r>
              <a:rPr lang="ru-RU" dirty="0" smtClean="0">
                <a:solidFill>
                  <a:schemeClr val="accent2">
                    <a:lumMod val="50000"/>
                  </a:schemeClr>
                </a:solidFill>
              </a:rPr>
              <a:t>При сахарном диабете в организм вводят инсулин. Это позволяет больному диабетом нормально питаться, однако не устраняет причины болезни. </a:t>
            </a:r>
          </a:p>
          <a:p>
            <a:endParaRPr lang="ru-RU" dirty="0">
              <a:solidFill>
                <a:schemeClr val="accent2">
                  <a:lumMod val="50000"/>
                </a:schemeClr>
              </a:solidFill>
            </a:endParaRPr>
          </a:p>
        </p:txBody>
      </p:sp>
    </p:spTree>
  </p:cSld>
  <p:clrMapOvr>
    <a:masterClrMapping/>
  </p:clrMapOvr>
  <p:transition>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Особенности изучения генетики человека</a:t>
            </a:r>
            <a:endParaRPr lang="ru-RU" dirty="0"/>
          </a:p>
        </p:txBody>
      </p:sp>
      <p:sp>
        <p:nvSpPr>
          <p:cNvPr id="3" name="Содержимое 2"/>
          <p:cNvSpPr>
            <a:spLocks noGrp="1"/>
          </p:cNvSpPr>
          <p:nvPr>
            <p:ph idx="1"/>
          </p:nvPr>
        </p:nvSpPr>
        <p:spPr>
          <a:xfrm>
            <a:off x="214282" y="1857364"/>
            <a:ext cx="8715436" cy="4857784"/>
          </a:xfrm>
        </p:spPr>
        <p:txBody>
          <a:bodyPr>
            <a:normAutofit fontScale="70000" lnSpcReduction="20000"/>
          </a:bodyPr>
          <a:lstStyle/>
          <a:p>
            <a:pPr marL="0" indent="0">
              <a:buNone/>
            </a:pPr>
            <a:r>
              <a:rPr lang="ru-RU" b="1" i="1" dirty="0" smtClean="0">
                <a:solidFill>
                  <a:schemeClr val="accent2">
                    <a:lumMod val="50000"/>
                  </a:schemeClr>
                </a:solidFill>
                <a:effectLst>
                  <a:outerShdw blurRad="38100" dist="38100" dir="2700000" algn="tl">
                    <a:srgbClr val="000000">
                      <a:alpha val="43137"/>
                    </a:srgbClr>
                  </a:outerShdw>
                </a:effectLst>
              </a:rPr>
              <a:t>Наследственность и изменчивость </a:t>
            </a:r>
            <a:r>
              <a:rPr lang="ru-RU" dirty="0" smtClean="0">
                <a:solidFill>
                  <a:schemeClr val="accent2">
                    <a:lumMod val="50000"/>
                  </a:schemeClr>
                </a:solidFill>
              </a:rPr>
              <a:t>– всеобщие свойства живых организмов. Основные закономерности генетики имеют универсальное значение и в полной мере применимы к человеку. Однако человек как объект генетических исследований имеет свои специфические особенности. Отметим некоторые из них:</a:t>
            </a:r>
          </a:p>
          <a:p>
            <a:pPr marL="0" indent="0">
              <a:buNone/>
            </a:pPr>
            <a:r>
              <a:rPr lang="ru-RU" dirty="0" smtClean="0">
                <a:solidFill>
                  <a:schemeClr val="accent2">
                    <a:lumMod val="50000"/>
                  </a:schemeClr>
                </a:solidFill>
              </a:rPr>
              <a:t>1. Невозможность отбора особей и проведения направленного скрещивания.</a:t>
            </a:r>
            <a:br>
              <a:rPr lang="ru-RU" dirty="0" smtClean="0">
                <a:solidFill>
                  <a:schemeClr val="accent2">
                    <a:lumMod val="50000"/>
                  </a:schemeClr>
                </a:solidFill>
              </a:rPr>
            </a:br>
            <a:r>
              <a:rPr lang="ru-RU" dirty="0" smtClean="0">
                <a:solidFill>
                  <a:schemeClr val="accent2">
                    <a:lumMod val="50000"/>
                  </a:schemeClr>
                </a:solidFill>
              </a:rPr>
              <a:t>2. Малочисленность потомства.</a:t>
            </a:r>
            <a:br>
              <a:rPr lang="ru-RU" dirty="0" smtClean="0">
                <a:solidFill>
                  <a:schemeClr val="accent2">
                    <a:lumMod val="50000"/>
                  </a:schemeClr>
                </a:solidFill>
              </a:rPr>
            </a:br>
            <a:r>
              <a:rPr lang="ru-RU" dirty="0" smtClean="0">
                <a:solidFill>
                  <a:schemeClr val="accent2">
                    <a:lumMod val="50000"/>
                  </a:schemeClr>
                </a:solidFill>
              </a:rPr>
              <a:t>3. Позднее половое созревание и редкая (25–30 лет) смена поколений.</a:t>
            </a:r>
            <a:br>
              <a:rPr lang="ru-RU" dirty="0" smtClean="0">
                <a:solidFill>
                  <a:schemeClr val="accent2">
                    <a:lumMod val="50000"/>
                  </a:schemeClr>
                </a:solidFill>
              </a:rPr>
            </a:br>
            <a:r>
              <a:rPr lang="ru-RU" dirty="0" smtClean="0">
                <a:solidFill>
                  <a:schemeClr val="accent2">
                    <a:lumMod val="50000"/>
                  </a:schemeClr>
                </a:solidFill>
              </a:rPr>
              <a:t>4. Невозможность обеспечения одинаковых и контролируемых условий развития потомства.</a:t>
            </a:r>
            <a:br>
              <a:rPr lang="ru-RU" dirty="0" smtClean="0">
                <a:solidFill>
                  <a:schemeClr val="accent2">
                    <a:lumMod val="50000"/>
                  </a:schemeClr>
                </a:solidFill>
              </a:rPr>
            </a:br>
            <a:r>
              <a:rPr lang="ru-RU" dirty="0" smtClean="0">
                <a:solidFill>
                  <a:schemeClr val="accent2">
                    <a:lumMod val="50000"/>
                  </a:schemeClr>
                </a:solidFill>
              </a:rPr>
              <a:t>5. На фенотип человека серьезно влияют не только биологические, но и социальные условия среды.</a:t>
            </a:r>
          </a:p>
          <a:p>
            <a:pPr marL="0" indent="0">
              <a:buNone/>
            </a:pPr>
            <a:r>
              <a:rPr lang="ru-RU" b="1" i="1" dirty="0" smtClean="0">
                <a:solidFill>
                  <a:schemeClr val="accent2">
                    <a:lumMod val="50000"/>
                  </a:schemeClr>
                </a:solidFill>
                <a:effectLst>
                  <a:outerShdw blurRad="38100" dist="38100" dir="2700000" algn="tl">
                    <a:srgbClr val="000000">
                      <a:alpha val="43137"/>
                    </a:srgbClr>
                  </a:outerShdw>
                </a:effectLst>
              </a:rPr>
              <a:t>Вывод:</a:t>
            </a:r>
            <a:r>
              <a:rPr lang="ru-RU" i="1" dirty="0" smtClean="0">
                <a:solidFill>
                  <a:schemeClr val="accent2">
                    <a:lumMod val="50000"/>
                  </a:schemeClr>
                </a:solidFill>
              </a:rPr>
              <a:t> </a:t>
            </a:r>
            <a:r>
              <a:rPr lang="ru-RU" dirty="0" smtClean="0">
                <a:solidFill>
                  <a:schemeClr val="accent2">
                    <a:lumMod val="50000"/>
                  </a:schemeClr>
                </a:solidFill>
              </a:rPr>
              <a:t>изучение наследственности человека требует использования специальных методов исследования.</a:t>
            </a:r>
          </a:p>
          <a:p>
            <a:endParaRPr lang="ru-RU" dirty="0"/>
          </a:p>
        </p:txBody>
      </p:sp>
    </p:spTree>
  </p:cSld>
  <p:clrMapOvr>
    <a:masterClrMapping/>
  </p:clrMapOvr>
  <p:transition>
    <p:circl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7356" y="142852"/>
            <a:ext cx="7286644" cy="1274786"/>
          </a:xfrm>
        </p:spPr>
        <p:txBody>
          <a:bodyPr>
            <a:normAutofit fontScale="90000"/>
          </a:bodyPr>
          <a:lstStyle/>
          <a:p>
            <a:r>
              <a:rPr lang="ru-RU" i="1" dirty="0" smtClean="0"/>
              <a:t>Можно ли предупредить наследственные болезни?</a:t>
            </a:r>
            <a:endParaRPr lang="ru-RU" dirty="0"/>
          </a:p>
        </p:txBody>
      </p:sp>
      <p:sp>
        <p:nvSpPr>
          <p:cNvPr id="3" name="Содержимое 2"/>
          <p:cNvSpPr>
            <a:spLocks noGrp="1"/>
          </p:cNvSpPr>
          <p:nvPr>
            <p:ph idx="1"/>
          </p:nvPr>
        </p:nvSpPr>
        <p:spPr>
          <a:xfrm>
            <a:off x="214282" y="1928802"/>
            <a:ext cx="8715436" cy="4786346"/>
          </a:xfrm>
        </p:spPr>
        <p:txBody>
          <a:bodyPr>
            <a:normAutofit fontScale="85000" lnSpcReduction="20000"/>
          </a:bodyPr>
          <a:lstStyle/>
          <a:p>
            <a:r>
              <a:rPr lang="ru-RU" dirty="0" smtClean="0">
                <a:solidFill>
                  <a:schemeClr val="accent2">
                    <a:lumMod val="50000"/>
                  </a:schemeClr>
                </a:solidFill>
              </a:rPr>
              <a:t>Пока это не представляется возможным. Однако ранняя диагностика позволяет либо избежать рождения больного ребенка, либо своевременно начать лечение, что во многих случаях дает положительные результаты. Так, например, при раннем лечении синдрома Дауна 44% больных доживают до возраста 60 лет, во многих случаях ведя практически нормальный образ жизни. </a:t>
            </a:r>
            <a:br>
              <a:rPr lang="ru-RU" dirty="0" smtClean="0">
                <a:solidFill>
                  <a:schemeClr val="accent2">
                    <a:lumMod val="50000"/>
                  </a:schemeClr>
                </a:solidFill>
              </a:rPr>
            </a:br>
            <a:r>
              <a:rPr lang="ru-RU" dirty="0" smtClean="0">
                <a:solidFill>
                  <a:schemeClr val="accent2">
                    <a:lumMod val="50000"/>
                  </a:schemeClr>
                </a:solidFill>
              </a:rPr>
              <a:t>Для ранней диагностики применяют различные методы. Обычно, если стандартные методы обследования дают основания предполагать наследственные нарушения у эмбриона, применяют метод </a:t>
            </a:r>
            <a:r>
              <a:rPr lang="ru-RU" dirty="0" err="1" smtClean="0">
                <a:solidFill>
                  <a:schemeClr val="accent2">
                    <a:lumMod val="50000"/>
                  </a:schemeClr>
                </a:solidFill>
              </a:rPr>
              <a:t>амниоцентеза</a:t>
            </a:r>
            <a:r>
              <a:rPr lang="ru-RU" dirty="0" smtClean="0">
                <a:solidFill>
                  <a:schemeClr val="accent2">
                    <a:lumMod val="50000"/>
                  </a:schemeClr>
                </a:solidFill>
              </a:rPr>
              <a:t> – анализа клеток эмбриона, всегда имеющихся в околоплодной жидкости. </a:t>
            </a:r>
          </a:p>
          <a:p>
            <a:endParaRPr lang="ru-RU" dirty="0">
              <a:solidFill>
                <a:schemeClr val="accent2">
                  <a:lumMod val="50000"/>
                </a:schemeClr>
              </a:solidFill>
            </a:endParaRPr>
          </a:p>
        </p:txBody>
      </p:sp>
    </p:spTree>
  </p:cSld>
  <p:clrMapOvr>
    <a:masterClrMapping/>
  </p:clrMapOvr>
  <p:transition>
    <p:circl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8794" y="274638"/>
            <a:ext cx="7000924" cy="1143000"/>
          </a:xfrm>
        </p:spPr>
        <p:txBody>
          <a:bodyPr>
            <a:normAutofit fontScale="90000"/>
          </a:bodyPr>
          <a:lstStyle/>
          <a:p>
            <a:r>
              <a:rPr lang="ru-RU" i="1" dirty="0" smtClean="0"/>
              <a:t>Этические проблемы генетики</a:t>
            </a:r>
            <a:endParaRPr lang="ru-RU" dirty="0"/>
          </a:p>
        </p:txBody>
      </p:sp>
      <p:sp>
        <p:nvSpPr>
          <p:cNvPr id="3" name="Содержимое 2"/>
          <p:cNvSpPr>
            <a:spLocks noGrp="1"/>
          </p:cNvSpPr>
          <p:nvPr>
            <p:ph idx="1"/>
          </p:nvPr>
        </p:nvSpPr>
        <p:spPr>
          <a:xfrm>
            <a:off x="214282" y="1785926"/>
            <a:ext cx="8715436" cy="4857784"/>
          </a:xfrm>
        </p:spPr>
        <p:txBody>
          <a:bodyPr>
            <a:normAutofit fontScale="62500" lnSpcReduction="20000"/>
          </a:bodyPr>
          <a:lstStyle/>
          <a:p>
            <a:r>
              <a:rPr lang="ru-RU" b="1" i="1" dirty="0" smtClean="0">
                <a:solidFill>
                  <a:schemeClr val="accent2">
                    <a:lumMod val="50000"/>
                  </a:schemeClr>
                </a:solidFill>
              </a:rPr>
              <a:t>Генная инженерия</a:t>
            </a:r>
            <a:r>
              <a:rPr lang="ru-RU" dirty="0" smtClean="0">
                <a:solidFill>
                  <a:schemeClr val="accent2">
                    <a:lumMod val="50000"/>
                  </a:schemeClr>
                </a:solidFill>
              </a:rPr>
              <a:t> использует важнейшие открытия молекулярной генетики для разработки новых методов исследования, получения новых генетических данных, а также в практической деятельности, в частности в медицине.</a:t>
            </a:r>
            <a:br>
              <a:rPr lang="ru-RU" dirty="0" smtClean="0">
                <a:solidFill>
                  <a:schemeClr val="accent2">
                    <a:lumMod val="50000"/>
                  </a:schemeClr>
                </a:solidFill>
              </a:rPr>
            </a:br>
            <a:r>
              <a:rPr lang="ru-RU" dirty="0" smtClean="0">
                <a:solidFill>
                  <a:schemeClr val="accent2">
                    <a:lumMod val="50000"/>
                  </a:schemeClr>
                </a:solidFill>
              </a:rPr>
              <a:t>Ранее вакцины изготовляли только из убитых или ослабленных бактерий или вирусов. Такие вакцины приводят к выработке стойкого иммунитета, но у них есть и недостатки. Например, нельзя быть уверенным, что вирус в достаточной степени инактивирован. Известны случаи, когда вакцинный штамм вируса полиомиелита за счет мутаций превращался в опасный, близкий к обычному вирулентному штамму. </a:t>
            </a:r>
            <a:br>
              <a:rPr lang="ru-RU" dirty="0" smtClean="0">
                <a:solidFill>
                  <a:schemeClr val="accent2">
                    <a:lumMod val="50000"/>
                  </a:schemeClr>
                </a:solidFill>
              </a:rPr>
            </a:br>
            <a:r>
              <a:rPr lang="ru-RU" dirty="0" smtClean="0">
                <a:solidFill>
                  <a:schemeClr val="accent2">
                    <a:lumMod val="50000"/>
                  </a:schemeClr>
                </a:solidFill>
              </a:rPr>
              <a:t>Безопаснее вакцинировать чистыми белками оболочки вирусов – они не могут размножаться, т.к. у них нет нуклеиновых кислот, но вызывают выработку антител. Получить их можно методами генной инженерии.</a:t>
            </a:r>
            <a:br>
              <a:rPr lang="ru-RU" dirty="0" smtClean="0">
                <a:solidFill>
                  <a:schemeClr val="accent2">
                    <a:lumMod val="50000"/>
                  </a:schemeClr>
                </a:solidFill>
              </a:rPr>
            </a:br>
            <a:r>
              <a:rPr lang="ru-RU" dirty="0" smtClean="0">
                <a:solidFill>
                  <a:schemeClr val="accent2">
                    <a:lumMod val="50000"/>
                  </a:schemeClr>
                </a:solidFill>
              </a:rPr>
              <a:t>Уже создана такая вакцина против инфекционного гепатита (болезни Боткина) – болезни опасной и трудноизлечимой. Ведутся работы по созданию чистых вакцин против гриппа, сибирской язвы и других болезней.</a:t>
            </a:r>
          </a:p>
          <a:p>
            <a:endParaRPr lang="ru-RU" dirty="0">
              <a:solidFill>
                <a:schemeClr val="accent2">
                  <a:lumMod val="50000"/>
                </a:schemeClr>
              </a:solidFill>
            </a:endParaRPr>
          </a:p>
        </p:txBody>
      </p:sp>
    </p:spTree>
  </p:cSld>
  <p:clrMapOvr>
    <a:masterClrMapping/>
  </p:clrMapOvr>
  <p:transition>
    <p:circl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Коррекция пола</a:t>
            </a:r>
            <a:endParaRPr lang="ru-RU" dirty="0"/>
          </a:p>
        </p:txBody>
      </p:sp>
      <p:sp>
        <p:nvSpPr>
          <p:cNvPr id="3" name="Содержимое 2"/>
          <p:cNvSpPr>
            <a:spLocks noGrp="1"/>
          </p:cNvSpPr>
          <p:nvPr>
            <p:ph idx="1"/>
          </p:nvPr>
        </p:nvSpPr>
        <p:spPr>
          <a:xfrm>
            <a:off x="285720" y="1857364"/>
            <a:ext cx="8715436" cy="4857784"/>
          </a:xfrm>
        </p:spPr>
        <p:txBody>
          <a:bodyPr>
            <a:normAutofit fontScale="85000" lnSpcReduction="20000"/>
          </a:bodyPr>
          <a:lstStyle/>
          <a:p>
            <a:r>
              <a:rPr lang="ru-RU" dirty="0" smtClean="0">
                <a:solidFill>
                  <a:schemeClr val="accent2">
                    <a:lumMod val="50000"/>
                  </a:schemeClr>
                </a:solidFill>
              </a:rPr>
              <a:t>Операции по коррекции пола в нашей стране начали делать около 30 лет назад строго по медицинским показаниям. </a:t>
            </a:r>
            <a:br>
              <a:rPr lang="ru-RU" dirty="0" smtClean="0">
                <a:solidFill>
                  <a:schemeClr val="accent2">
                    <a:lumMod val="50000"/>
                  </a:schemeClr>
                </a:solidFill>
              </a:rPr>
            </a:br>
            <a:r>
              <a:rPr lang="ru-RU" dirty="0" smtClean="0">
                <a:solidFill>
                  <a:schemeClr val="accent2">
                    <a:lumMod val="50000"/>
                  </a:schemeClr>
                </a:solidFill>
              </a:rPr>
              <a:t>Заболевание гермафродитизмом известно науке давно. По статистике, у нас в стране оно составляет 3–5 случаев на 10 тыс. новорожденных. В основе этой патологии лежат нарушения в генах и хромосомах. Эти нарушения могут вызывать мутагенные факторы (загрязнение окружающей среды, радиоактивность, алкоголь, курение и т.д.). </a:t>
            </a:r>
            <a:br>
              <a:rPr lang="ru-RU" dirty="0" smtClean="0">
                <a:solidFill>
                  <a:schemeClr val="accent2">
                    <a:lumMod val="50000"/>
                  </a:schemeClr>
                </a:solidFill>
              </a:rPr>
            </a:br>
            <a:r>
              <a:rPr lang="ru-RU" dirty="0" smtClean="0">
                <a:solidFill>
                  <a:schemeClr val="accent2">
                    <a:lumMod val="50000"/>
                  </a:schemeClr>
                </a:solidFill>
              </a:rPr>
              <a:t>Операции по коррекции пола сложны, </a:t>
            </a:r>
            <a:r>
              <a:rPr lang="ru-RU" dirty="0" err="1" smtClean="0">
                <a:solidFill>
                  <a:schemeClr val="accent2">
                    <a:lumMod val="50000"/>
                  </a:schemeClr>
                </a:solidFill>
              </a:rPr>
              <a:t>многоэтапны</a:t>
            </a:r>
            <a:r>
              <a:rPr lang="ru-RU" dirty="0" smtClean="0">
                <a:solidFill>
                  <a:schemeClr val="accent2">
                    <a:lumMod val="50000"/>
                  </a:schemeClr>
                </a:solidFill>
              </a:rPr>
              <a:t>. Обследования длятся месяцами, разрешение на операцию дает Минздрав – это исключает смену пола у гомосексуалистов, психически неполноценных людей. </a:t>
            </a:r>
          </a:p>
          <a:p>
            <a:endParaRPr lang="ru-RU" dirty="0">
              <a:solidFill>
                <a:schemeClr val="accent2">
                  <a:lumMod val="50000"/>
                </a:schemeClr>
              </a:solidFill>
            </a:endParaRPr>
          </a:p>
        </p:txBody>
      </p:sp>
    </p:spTree>
  </p:cSld>
  <p:clrMapOvr>
    <a:masterClrMapping/>
  </p:clrMapOvr>
  <p:transition>
    <p:circl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Пересадка органов</a:t>
            </a:r>
            <a:endParaRPr lang="ru-RU" dirty="0"/>
          </a:p>
        </p:txBody>
      </p:sp>
      <p:sp>
        <p:nvSpPr>
          <p:cNvPr id="3" name="Содержимое 2"/>
          <p:cNvSpPr>
            <a:spLocks noGrp="1"/>
          </p:cNvSpPr>
          <p:nvPr>
            <p:ph idx="1"/>
          </p:nvPr>
        </p:nvSpPr>
        <p:spPr>
          <a:xfrm>
            <a:off x="214282" y="1857364"/>
            <a:ext cx="8715436" cy="4268799"/>
          </a:xfrm>
        </p:spPr>
        <p:txBody>
          <a:bodyPr/>
          <a:lstStyle/>
          <a:p>
            <a:r>
              <a:rPr lang="ru-RU" dirty="0" smtClean="0">
                <a:solidFill>
                  <a:schemeClr val="accent2">
                    <a:lumMod val="50000"/>
                  </a:schemeClr>
                </a:solidFill>
              </a:rPr>
              <a:t>Пересадка органов от доноров – очень сложная операция, за которой следует не менее сложный период приживления трансплантата. Очень часто трансплантат отторгается и пациент погибает. Ученые надеются, что эти проблемы можно будет решить с помощью клонирования.</a:t>
            </a:r>
            <a:endParaRPr lang="ru-RU" dirty="0">
              <a:solidFill>
                <a:schemeClr val="accent2">
                  <a:lumMod val="50000"/>
                </a:schemeClr>
              </a:solidFill>
            </a:endParaRPr>
          </a:p>
        </p:txBody>
      </p:sp>
    </p:spTree>
  </p:cSld>
  <p:clrMapOvr>
    <a:masterClrMapping/>
  </p:clrMapOvr>
  <p:transition>
    <p:circl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Клонирование</a:t>
            </a:r>
            <a:endParaRPr lang="ru-RU" dirty="0"/>
          </a:p>
        </p:txBody>
      </p:sp>
      <p:sp>
        <p:nvSpPr>
          <p:cNvPr id="3" name="Содержимое 2"/>
          <p:cNvSpPr>
            <a:spLocks noGrp="1"/>
          </p:cNvSpPr>
          <p:nvPr>
            <p:ph idx="1"/>
          </p:nvPr>
        </p:nvSpPr>
        <p:spPr>
          <a:xfrm>
            <a:off x="214282" y="1785926"/>
            <a:ext cx="8786874" cy="5072074"/>
          </a:xfrm>
        </p:spPr>
        <p:txBody>
          <a:bodyPr>
            <a:normAutofit fontScale="62500" lnSpcReduction="20000"/>
          </a:bodyPr>
          <a:lstStyle/>
          <a:p>
            <a:r>
              <a:rPr lang="ru-RU" dirty="0" smtClean="0">
                <a:solidFill>
                  <a:schemeClr val="accent2">
                    <a:lumMod val="50000"/>
                  </a:schemeClr>
                </a:solidFill>
              </a:rPr>
              <a:t>Это метод </a:t>
            </a:r>
            <a:r>
              <a:rPr lang="ru-RU" dirty="0" smtClean="0">
                <a:solidFill>
                  <a:schemeClr val="accent2">
                    <a:lumMod val="50000"/>
                  </a:schemeClr>
                </a:solidFill>
              </a:rPr>
              <a:t>генной инженерии, при котором потомки получаются из соматической клетки предка и поэтому имеют абсолютно такой же геном.</a:t>
            </a:r>
            <a:br>
              <a:rPr lang="ru-RU" dirty="0" smtClean="0">
                <a:solidFill>
                  <a:schemeClr val="accent2">
                    <a:lumMod val="50000"/>
                  </a:schemeClr>
                </a:solidFill>
              </a:rPr>
            </a:br>
            <a:r>
              <a:rPr lang="ru-RU" dirty="0" smtClean="0">
                <a:solidFill>
                  <a:schemeClr val="accent2">
                    <a:lumMod val="50000"/>
                  </a:schemeClr>
                </a:solidFill>
              </a:rPr>
              <a:t>На экспериментальной ферме  в Шотландии еще недавно паслась овца по имени Долли, появившаяся на свет с помощью метода клонирования. Ученые взяли </a:t>
            </a:r>
            <a:r>
              <a:rPr lang="ru-RU" dirty="0" err="1" smtClean="0">
                <a:solidFill>
                  <a:schemeClr val="accent2">
                    <a:lumMod val="50000"/>
                  </a:schemeClr>
                </a:solidFill>
              </a:rPr>
              <a:t>ядpo</a:t>
            </a:r>
            <a:r>
              <a:rPr lang="ru-RU" dirty="0" smtClean="0">
                <a:solidFill>
                  <a:schemeClr val="accent2">
                    <a:lumMod val="50000"/>
                  </a:schemeClr>
                </a:solidFill>
              </a:rPr>
              <a:t>, содержащее генетический материал, из клетки вымени овцы-матери и имплантировали его в яйцеклетку другой овцы, из которой был предварительно удален собственный генетический материал. Полученный эмбрион был имплантирован в третью овцу, игравшую роль суррогатной матери. Вслед за англичанами американские генетики успешно провели клонирование обезьян.</a:t>
            </a:r>
            <a:br>
              <a:rPr lang="ru-RU" dirty="0" smtClean="0">
                <a:solidFill>
                  <a:schemeClr val="accent2">
                    <a:lumMod val="50000"/>
                  </a:schemeClr>
                </a:solidFill>
              </a:rPr>
            </a:br>
            <a:r>
              <a:rPr lang="ru-RU" dirty="0" smtClean="0">
                <a:solidFill>
                  <a:schemeClr val="accent2">
                    <a:lumMod val="50000"/>
                  </a:schemeClr>
                </a:solidFill>
              </a:rPr>
              <a:t>Клонирование животных позволяет решить многие проблемы медицины и молекулярной биологии, но вместе с тем порождает множество социальных проблем.</a:t>
            </a:r>
            <a:br>
              <a:rPr lang="ru-RU" dirty="0" smtClean="0">
                <a:solidFill>
                  <a:schemeClr val="accent2">
                    <a:lumMod val="50000"/>
                  </a:schemeClr>
                </a:solidFill>
              </a:rPr>
            </a:br>
            <a:r>
              <a:rPr lang="ru-RU" dirty="0" smtClean="0">
                <a:solidFill>
                  <a:schemeClr val="accent2">
                    <a:lumMod val="50000"/>
                  </a:schemeClr>
                </a:solidFill>
              </a:rPr>
              <a:t>Практически любая технология, применимая к млекопитающим, применима и к человеку. Значит, можно клонировать и человека, т.е. создавать двойников людей, от которых получена хотя бы одна здоровая клетка.</a:t>
            </a:r>
            <a:br>
              <a:rPr lang="ru-RU" dirty="0" smtClean="0">
                <a:solidFill>
                  <a:schemeClr val="accent2">
                    <a:lumMod val="50000"/>
                  </a:schemeClr>
                </a:solidFill>
              </a:rPr>
            </a:br>
            <a:endParaRPr lang="ru-RU" dirty="0">
              <a:solidFill>
                <a:schemeClr val="accent2">
                  <a:lumMod val="50000"/>
                </a:schemeClr>
              </a:solidFill>
            </a:endParaRPr>
          </a:p>
        </p:txBody>
      </p:sp>
    </p:spTree>
  </p:cSld>
  <p:clrMapOvr>
    <a:masterClrMapping/>
  </p:clrMapOvr>
  <p:transition>
    <p:circl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i="1" dirty="0" smtClean="0"/>
              <a:t>Уродства</a:t>
            </a:r>
            <a:endParaRPr lang="ru-RU" dirty="0"/>
          </a:p>
        </p:txBody>
      </p:sp>
      <p:sp>
        <p:nvSpPr>
          <p:cNvPr id="3" name="Содержимое 2"/>
          <p:cNvSpPr>
            <a:spLocks noGrp="1"/>
          </p:cNvSpPr>
          <p:nvPr>
            <p:ph idx="1"/>
          </p:nvPr>
        </p:nvSpPr>
        <p:spPr>
          <a:xfrm>
            <a:off x="214282" y="1857364"/>
            <a:ext cx="8786874" cy="5000636"/>
          </a:xfrm>
        </p:spPr>
        <p:txBody>
          <a:bodyPr>
            <a:normAutofit fontScale="85000" lnSpcReduction="10000"/>
          </a:bodyPr>
          <a:lstStyle/>
          <a:p>
            <a:r>
              <a:rPr lang="ru-RU" dirty="0" smtClean="0">
                <a:solidFill>
                  <a:schemeClr val="accent2">
                    <a:lumMod val="50000"/>
                  </a:schemeClr>
                </a:solidFill>
              </a:rPr>
              <a:t>Развитие нового живого существа происходит в соответствии с генетическим кодом, записанным в ДНК, которая содержится в ядре каждой клетки организма.</a:t>
            </a:r>
            <a:br>
              <a:rPr lang="ru-RU" dirty="0" smtClean="0">
                <a:solidFill>
                  <a:schemeClr val="accent2">
                    <a:lumMod val="50000"/>
                  </a:schemeClr>
                </a:solidFill>
              </a:rPr>
            </a:br>
            <a:r>
              <a:rPr lang="ru-RU" dirty="0" smtClean="0">
                <a:solidFill>
                  <a:schemeClr val="accent2">
                    <a:lumMod val="50000"/>
                  </a:schemeClr>
                </a:solidFill>
              </a:rPr>
              <a:t>Иногда под воздействием факторов среды – радиоактивных, ультрафиолетовых лучей, химических веществ – происходит нарушение генетического кода, возникают мутации, отступления от нормы.</a:t>
            </a:r>
            <a:br>
              <a:rPr lang="ru-RU" dirty="0" smtClean="0">
                <a:solidFill>
                  <a:schemeClr val="accent2">
                    <a:lumMod val="50000"/>
                  </a:schemeClr>
                </a:solidFill>
              </a:rPr>
            </a:br>
            <a:r>
              <a:rPr lang="ru-RU" dirty="0" smtClean="0">
                <a:solidFill>
                  <a:schemeClr val="accent2">
                    <a:lumMod val="50000"/>
                  </a:schemeClr>
                </a:solidFill>
              </a:rPr>
              <a:t>Один из страшных примеров – чернобыльская катастрофа. У людей, подвергшихся воздействию радиоактивного заражения, отмечается повышенный уровень различных патологий, связанных с мутациями. </a:t>
            </a:r>
          </a:p>
          <a:p>
            <a:endParaRPr lang="ru-RU" dirty="0">
              <a:solidFill>
                <a:schemeClr val="accent2">
                  <a:lumMod val="50000"/>
                </a:schemeClr>
              </a:solidFill>
            </a:endParaRPr>
          </a:p>
        </p:txBody>
      </p:sp>
    </p:spTree>
  </p:cSld>
  <p:clrMapOvr>
    <a:masterClrMapping/>
  </p:clrMapOvr>
  <p:transition>
    <p:circl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8794" y="142852"/>
            <a:ext cx="7215206" cy="1143000"/>
          </a:xfrm>
        </p:spPr>
        <p:txBody>
          <a:bodyPr>
            <a:normAutofit fontScale="90000"/>
          </a:bodyPr>
          <a:lstStyle/>
          <a:p>
            <a:r>
              <a:rPr lang="ru-RU" i="1" dirty="0" smtClean="0"/>
              <a:t>Генетика и криминалистика</a:t>
            </a:r>
            <a:endParaRPr lang="ru-RU" dirty="0"/>
          </a:p>
        </p:txBody>
      </p:sp>
      <p:sp>
        <p:nvSpPr>
          <p:cNvPr id="3" name="Содержимое 2"/>
          <p:cNvSpPr>
            <a:spLocks noGrp="1"/>
          </p:cNvSpPr>
          <p:nvPr>
            <p:ph idx="1"/>
          </p:nvPr>
        </p:nvSpPr>
        <p:spPr>
          <a:xfrm>
            <a:off x="214282" y="1857364"/>
            <a:ext cx="8786874" cy="5000636"/>
          </a:xfrm>
        </p:spPr>
        <p:txBody>
          <a:bodyPr>
            <a:normAutofit fontScale="85000" lnSpcReduction="20000"/>
          </a:bodyPr>
          <a:lstStyle/>
          <a:p>
            <a:r>
              <a:rPr lang="ru-RU" dirty="0" smtClean="0">
                <a:solidFill>
                  <a:schemeClr val="accent2">
                    <a:lumMod val="50000"/>
                  </a:schemeClr>
                </a:solidFill>
              </a:rPr>
              <a:t>В судебной практике известны случаи установления родства, когда дети были перепутаны в роддоме. Иногда это касалось детей, которые росли в чужих семьях не один год.</a:t>
            </a:r>
            <a:br>
              <a:rPr lang="ru-RU" dirty="0" smtClean="0">
                <a:solidFill>
                  <a:schemeClr val="accent2">
                    <a:lumMod val="50000"/>
                  </a:schemeClr>
                </a:solidFill>
              </a:rPr>
            </a:br>
            <a:r>
              <a:rPr lang="ru-RU" dirty="0" smtClean="0">
                <a:solidFill>
                  <a:schemeClr val="accent2">
                    <a:lumMod val="50000"/>
                  </a:schemeClr>
                </a:solidFill>
              </a:rPr>
              <a:t>Для установления родства используют методы биологической экспертизы, которую проводят, когда ребенку исполнится 1 год и стабилизируется система крови.</a:t>
            </a:r>
            <a:br>
              <a:rPr lang="ru-RU" dirty="0" smtClean="0">
                <a:solidFill>
                  <a:schemeClr val="accent2">
                    <a:lumMod val="50000"/>
                  </a:schemeClr>
                </a:solidFill>
              </a:rPr>
            </a:br>
            <a:r>
              <a:rPr lang="ru-RU" dirty="0" smtClean="0">
                <a:solidFill>
                  <a:schemeClr val="accent2">
                    <a:lumMod val="50000"/>
                  </a:schemeClr>
                </a:solidFill>
              </a:rPr>
              <a:t>Разработан новый метод – генная дактилоскопия, который позволяет проводить анализ на хромосомном уровне. В этом случае возраст ребенка значения не имеет, а родство устанавливается со 100%-й гарантией.</a:t>
            </a:r>
            <a:br>
              <a:rPr lang="ru-RU" dirty="0" smtClean="0">
                <a:solidFill>
                  <a:schemeClr val="accent2">
                    <a:lumMod val="50000"/>
                  </a:schemeClr>
                </a:solidFill>
              </a:rPr>
            </a:br>
            <a:r>
              <a:rPr lang="ru-RU" dirty="0" smtClean="0">
                <a:solidFill>
                  <a:schemeClr val="accent2">
                    <a:lumMod val="50000"/>
                  </a:schemeClr>
                </a:solidFill>
              </a:rPr>
              <a:t>В России ежегодно проводится примерно 2 тыс. экспертиз по установлению </a:t>
            </a:r>
            <a:r>
              <a:rPr lang="ru-RU" dirty="0" smtClean="0">
                <a:solidFill>
                  <a:schemeClr val="accent2">
                    <a:lumMod val="50000"/>
                  </a:schemeClr>
                </a:solidFill>
              </a:rPr>
              <a:t>родства.</a:t>
            </a:r>
            <a:endParaRPr lang="ru-RU" dirty="0">
              <a:solidFill>
                <a:schemeClr val="accent2">
                  <a:lumMod val="50000"/>
                </a:schemeClr>
              </a:solidFill>
            </a:endParaRPr>
          </a:p>
        </p:txBody>
      </p:sp>
    </p:spTree>
  </p:cSld>
  <p:clrMapOvr>
    <a:masterClrMapping/>
  </p:clrMapOvr>
  <p:transition>
    <p:circl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Тест на тему: «Методы генетики человека</a:t>
            </a:r>
            <a:r>
              <a:rPr lang="ru-RU" dirty="0" smtClean="0"/>
              <a:t>»</a:t>
            </a:r>
            <a:endParaRPr lang="ru-RU" dirty="0"/>
          </a:p>
        </p:txBody>
      </p:sp>
      <p:sp>
        <p:nvSpPr>
          <p:cNvPr id="3" name="Содержимое 2"/>
          <p:cNvSpPr>
            <a:spLocks noGrp="1"/>
          </p:cNvSpPr>
          <p:nvPr>
            <p:ph idx="1"/>
          </p:nvPr>
        </p:nvSpPr>
        <p:spPr>
          <a:xfrm>
            <a:off x="357158" y="2000240"/>
            <a:ext cx="8572560" cy="4357718"/>
          </a:xfrm>
        </p:spPr>
        <p:txBody>
          <a:bodyPr/>
          <a:lstStyle/>
          <a:p>
            <a:pPr marL="0" indent="0">
              <a:buNone/>
            </a:pPr>
            <a:r>
              <a:rPr lang="ru-RU" b="1" dirty="0" smtClean="0">
                <a:solidFill>
                  <a:schemeClr val="accent2">
                    <a:lumMod val="50000"/>
                  </a:schemeClr>
                </a:solidFill>
              </a:rPr>
              <a:t>1.</a:t>
            </a:r>
            <a:r>
              <a:rPr lang="ru-RU" dirty="0" smtClean="0">
                <a:solidFill>
                  <a:schemeClr val="accent2">
                    <a:lumMod val="50000"/>
                  </a:schemeClr>
                </a:solidFill>
              </a:rPr>
              <a:t> Основными трудностями в изучении наследственности человека являются:</a:t>
            </a:r>
          </a:p>
          <a:p>
            <a:pPr marL="0" indent="0">
              <a:buNone/>
            </a:pPr>
            <a:r>
              <a:rPr lang="ru-RU" dirty="0" smtClean="0">
                <a:solidFill>
                  <a:schemeClr val="accent2">
                    <a:lumMod val="50000"/>
                  </a:schemeClr>
                </a:solidFill>
              </a:rPr>
              <a:t>а) неприменимость генетических законов к человеку;</a:t>
            </a:r>
            <a:br>
              <a:rPr lang="ru-RU" dirty="0" smtClean="0">
                <a:solidFill>
                  <a:schemeClr val="accent2">
                    <a:lumMod val="50000"/>
                  </a:schemeClr>
                </a:solidFill>
              </a:rPr>
            </a:br>
            <a:r>
              <a:rPr lang="ru-RU" dirty="0" smtClean="0">
                <a:solidFill>
                  <a:schemeClr val="accent2">
                    <a:lumMod val="50000"/>
                  </a:schemeClr>
                </a:solidFill>
              </a:rPr>
              <a:t>б) позднее половое созревание;</a:t>
            </a:r>
            <a:br>
              <a:rPr lang="ru-RU" dirty="0" smtClean="0">
                <a:solidFill>
                  <a:schemeClr val="accent2">
                    <a:lumMod val="50000"/>
                  </a:schemeClr>
                </a:solidFill>
              </a:rPr>
            </a:br>
            <a:r>
              <a:rPr lang="ru-RU" dirty="0" smtClean="0">
                <a:solidFill>
                  <a:schemeClr val="accent2">
                    <a:lumMod val="50000"/>
                  </a:schemeClr>
                </a:solidFill>
              </a:rPr>
              <a:t>в) невозможность направленных скрещиваний;</a:t>
            </a:r>
            <a:br>
              <a:rPr lang="ru-RU" dirty="0" smtClean="0">
                <a:solidFill>
                  <a:schemeClr val="accent2">
                    <a:lumMod val="50000"/>
                  </a:schemeClr>
                </a:solidFill>
              </a:rPr>
            </a:br>
            <a:r>
              <a:rPr lang="ru-RU" dirty="0" smtClean="0">
                <a:solidFill>
                  <a:schemeClr val="accent2">
                    <a:lumMod val="50000"/>
                  </a:schemeClr>
                </a:solidFill>
              </a:rPr>
              <a:t>г) малочисленное потомство.</a:t>
            </a:r>
          </a:p>
          <a:p>
            <a:pPr>
              <a:buNone/>
            </a:pPr>
            <a:endParaRPr lang="ru-RU" dirty="0"/>
          </a:p>
        </p:txBody>
      </p:sp>
    </p:spTree>
  </p:cSld>
  <p:clrMapOvr>
    <a:masterClrMapping/>
  </p:clrMapOvr>
  <p:transition>
    <p:circle/>
  </p:transition>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52"/>
            <a:ext cx="8715436" cy="6572296"/>
          </a:xfrm>
        </p:spPr>
        <p:txBody>
          <a:bodyPr>
            <a:normAutofit lnSpcReduction="10000"/>
          </a:bodyPr>
          <a:lstStyle/>
          <a:p>
            <a:pPr marL="0" indent="0">
              <a:buNone/>
            </a:pPr>
            <a:r>
              <a:rPr lang="ru-RU" b="1" dirty="0" smtClean="0">
                <a:solidFill>
                  <a:schemeClr val="accent2">
                    <a:lumMod val="50000"/>
                  </a:schemeClr>
                </a:solidFill>
              </a:rPr>
              <a:t>2.</a:t>
            </a:r>
            <a:r>
              <a:rPr lang="ru-RU" dirty="0" smtClean="0">
                <a:solidFill>
                  <a:schemeClr val="accent2">
                    <a:lumMod val="50000"/>
                  </a:schemeClr>
                </a:solidFill>
              </a:rPr>
              <a:t> Основным путем предотвращения наследственных заболеваний является: </a:t>
            </a:r>
          </a:p>
          <a:p>
            <a:pPr marL="0" indent="0">
              <a:buNone/>
            </a:pPr>
            <a:r>
              <a:rPr lang="ru-RU" dirty="0" smtClean="0">
                <a:solidFill>
                  <a:schemeClr val="accent2">
                    <a:lumMod val="50000"/>
                  </a:schemeClr>
                </a:solidFill>
              </a:rPr>
              <a:t>а) реабилитация;</a:t>
            </a:r>
            <a:br>
              <a:rPr lang="ru-RU" dirty="0" smtClean="0">
                <a:solidFill>
                  <a:schemeClr val="accent2">
                    <a:lumMod val="50000"/>
                  </a:schemeClr>
                </a:solidFill>
              </a:rPr>
            </a:br>
            <a:r>
              <a:rPr lang="ru-RU" dirty="0" smtClean="0">
                <a:solidFill>
                  <a:schemeClr val="accent2">
                    <a:lumMod val="50000"/>
                  </a:schemeClr>
                </a:solidFill>
              </a:rPr>
              <a:t>б) лечение;</a:t>
            </a:r>
            <a:br>
              <a:rPr lang="ru-RU" dirty="0" smtClean="0">
                <a:solidFill>
                  <a:schemeClr val="accent2">
                    <a:lumMod val="50000"/>
                  </a:schemeClr>
                </a:solidFill>
              </a:rPr>
            </a:br>
            <a:r>
              <a:rPr lang="ru-RU" dirty="0" smtClean="0">
                <a:solidFill>
                  <a:schemeClr val="accent2">
                    <a:lumMod val="50000"/>
                  </a:schemeClr>
                </a:solidFill>
              </a:rPr>
              <a:t>в) установление причин;</a:t>
            </a:r>
            <a:br>
              <a:rPr lang="ru-RU" dirty="0" smtClean="0">
                <a:solidFill>
                  <a:schemeClr val="accent2">
                    <a:lumMod val="50000"/>
                  </a:schemeClr>
                </a:solidFill>
              </a:rPr>
            </a:br>
            <a:r>
              <a:rPr lang="ru-RU" dirty="0" smtClean="0">
                <a:solidFill>
                  <a:schemeClr val="accent2">
                    <a:lumMod val="50000"/>
                  </a:schemeClr>
                </a:solidFill>
              </a:rPr>
              <a:t>г) медико-генетическое консультирование.</a:t>
            </a:r>
          </a:p>
          <a:p>
            <a:pPr marL="0" indent="0">
              <a:buNone/>
            </a:pPr>
            <a:r>
              <a:rPr lang="ru-RU" b="1" dirty="0" smtClean="0">
                <a:solidFill>
                  <a:schemeClr val="accent2">
                    <a:lumMod val="50000"/>
                  </a:schemeClr>
                </a:solidFill>
              </a:rPr>
              <a:t>3.</a:t>
            </a:r>
            <a:r>
              <a:rPr lang="ru-RU" dirty="0" smtClean="0">
                <a:solidFill>
                  <a:schemeClr val="accent2">
                    <a:lumMod val="50000"/>
                  </a:schemeClr>
                </a:solidFill>
              </a:rPr>
              <a:t> Установить </a:t>
            </a:r>
            <a:r>
              <a:rPr lang="ru-RU" dirty="0" err="1" smtClean="0">
                <a:solidFill>
                  <a:schemeClr val="accent2">
                    <a:lumMod val="50000"/>
                  </a:schemeClr>
                </a:solidFill>
              </a:rPr>
              <a:t>доминантность</a:t>
            </a:r>
            <a:r>
              <a:rPr lang="ru-RU" dirty="0" smtClean="0">
                <a:solidFill>
                  <a:schemeClr val="accent2">
                    <a:lumMod val="50000"/>
                  </a:schemeClr>
                </a:solidFill>
              </a:rPr>
              <a:t> или рецессивность признака, </a:t>
            </a:r>
            <a:r>
              <a:rPr lang="ru-RU" dirty="0" err="1" smtClean="0">
                <a:solidFill>
                  <a:schemeClr val="accent2">
                    <a:lumMod val="50000"/>
                  </a:schemeClr>
                </a:solidFill>
              </a:rPr>
              <a:t>сцепленность</a:t>
            </a:r>
            <a:r>
              <a:rPr lang="ru-RU" dirty="0" smtClean="0">
                <a:solidFill>
                  <a:schemeClr val="accent2">
                    <a:lumMod val="50000"/>
                  </a:schemeClr>
                </a:solidFill>
              </a:rPr>
              <a:t> его с другими признаками или с полом, позволяет метод:</a:t>
            </a:r>
          </a:p>
          <a:p>
            <a:pPr marL="0" indent="0">
              <a:buNone/>
            </a:pPr>
            <a:r>
              <a:rPr lang="ru-RU" dirty="0" smtClean="0">
                <a:solidFill>
                  <a:schemeClr val="accent2">
                    <a:lumMod val="50000"/>
                  </a:schemeClr>
                </a:solidFill>
              </a:rPr>
              <a:t>а) цитогенетический;</a:t>
            </a:r>
            <a:br>
              <a:rPr lang="ru-RU" dirty="0" smtClean="0">
                <a:solidFill>
                  <a:schemeClr val="accent2">
                    <a:lumMod val="50000"/>
                  </a:schemeClr>
                </a:solidFill>
              </a:rPr>
            </a:br>
            <a:r>
              <a:rPr lang="ru-RU" dirty="0" smtClean="0">
                <a:solidFill>
                  <a:schemeClr val="accent2">
                    <a:lumMod val="50000"/>
                  </a:schemeClr>
                </a:solidFill>
              </a:rPr>
              <a:t>б) генеалогический;</a:t>
            </a:r>
            <a:br>
              <a:rPr lang="ru-RU" dirty="0" smtClean="0">
                <a:solidFill>
                  <a:schemeClr val="accent2">
                    <a:lumMod val="50000"/>
                  </a:schemeClr>
                </a:solidFill>
              </a:rPr>
            </a:br>
            <a:r>
              <a:rPr lang="ru-RU" dirty="0" smtClean="0">
                <a:solidFill>
                  <a:schemeClr val="accent2">
                    <a:lumMod val="50000"/>
                  </a:schemeClr>
                </a:solidFill>
              </a:rPr>
              <a:t>в) биохимический;</a:t>
            </a:r>
            <a:br>
              <a:rPr lang="ru-RU" dirty="0" smtClean="0">
                <a:solidFill>
                  <a:schemeClr val="accent2">
                    <a:lumMod val="50000"/>
                  </a:schemeClr>
                </a:solidFill>
              </a:rPr>
            </a:br>
            <a:r>
              <a:rPr lang="ru-RU" dirty="0" smtClean="0">
                <a:solidFill>
                  <a:schemeClr val="accent2">
                    <a:lumMod val="50000"/>
                  </a:schemeClr>
                </a:solidFill>
              </a:rPr>
              <a:t>г) близнецовый.</a:t>
            </a:r>
          </a:p>
          <a:p>
            <a:endParaRPr lang="ru-RU" dirty="0"/>
          </a:p>
        </p:txBody>
      </p:sp>
    </p:spTree>
  </p:cSld>
  <p:clrMapOvr>
    <a:masterClrMapping/>
  </p:clrMapOvr>
  <p:transition>
    <p:circle/>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142852"/>
            <a:ext cx="8643998" cy="6715148"/>
          </a:xfrm>
        </p:spPr>
        <p:txBody>
          <a:bodyPr>
            <a:normAutofit fontScale="92500" lnSpcReduction="10000"/>
          </a:bodyPr>
          <a:lstStyle/>
          <a:p>
            <a:pPr marL="0" indent="0">
              <a:buNone/>
            </a:pPr>
            <a:r>
              <a:rPr lang="ru-RU" b="1" dirty="0" smtClean="0">
                <a:solidFill>
                  <a:schemeClr val="accent2">
                    <a:lumMod val="50000"/>
                  </a:schemeClr>
                </a:solidFill>
              </a:rPr>
              <a:t>4.</a:t>
            </a:r>
            <a:r>
              <a:rPr lang="ru-RU" dirty="0" smtClean="0">
                <a:solidFill>
                  <a:schemeClr val="accent2">
                    <a:lumMod val="50000"/>
                  </a:schemeClr>
                </a:solidFill>
              </a:rPr>
              <a:t> Цитогенетический метод позволяет:</a:t>
            </a:r>
          </a:p>
          <a:p>
            <a:pPr marL="0" indent="0">
              <a:buNone/>
            </a:pPr>
            <a:r>
              <a:rPr lang="ru-RU" dirty="0" smtClean="0">
                <a:solidFill>
                  <a:schemeClr val="accent2">
                    <a:lumMod val="50000"/>
                  </a:schemeClr>
                </a:solidFill>
              </a:rPr>
              <a:t>а) установить характер наследования разных генов;</a:t>
            </a:r>
            <a:br>
              <a:rPr lang="ru-RU" dirty="0" smtClean="0">
                <a:solidFill>
                  <a:schemeClr val="accent2">
                    <a:lumMod val="50000"/>
                  </a:schemeClr>
                </a:solidFill>
              </a:rPr>
            </a:br>
            <a:r>
              <a:rPr lang="ru-RU" dirty="0" smtClean="0">
                <a:solidFill>
                  <a:schemeClr val="accent2">
                    <a:lumMod val="50000"/>
                  </a:schemeClr>
                </a:solidFill>
              </a:rPr>
              <a:t>б) изучить наследственно обусловленные нарушения обмена веществ;</a:t>
            </a:r>
            <a:br>
              <a:rPr lang="ru-RU" dirty="0" smtClean="0">
                <a:solidFill>
                  <a:schemeClr val="accent2">
                    <a:lumMod val="50000"/>
                  </a:schemeClr>
                </a:solidFill>
              </a:rPr>
            </a:br>
            <a:r>
              <a:rPr lang="ru-RU" dirty="0" smtClean="0">
                <a:solidFill>
                  <a:schemeClr val="accent2">
                    <a:lumMod val="50000"/>
                  </a:schemeClr>
                </a:solidFill>
              </a:rPr>
              <a:t>в) диагностировать наследственные заболевания, обусловленные хромосомными мутациями;</a:t>
            </a:r>
            <a:br>
              <a:rPr lang="ru-RU" dirty="0" smtClean="0">
                <a:solidFill>
                  <a:schemeClr val="accent2">
                    <a:lumMod val="50000"/>
                  </a:schemeClr>
                </a:solidFill>
              </a:rPr>
            </a:br>
            <a:r>
              <a:rPr lang="ru-RU" dirty="0" smtClean="0">
                <a:solidFill>
                  <a:schemeClr val="accent2">
                    <a:lumMod val="50000"/>
                  </a:schemeClr>
                </a:solidFill>
              </a:rPr>
              <a:t>г) выявить фенотипическое проявление признаков, обусловленное условиями среды.</a:t>
            </a:r>
          </a:p>
          <a:p>
            <a:pPr marL="0" indent="0">
              <a:buNone/>
            </a:pPr>
            <a:r>
              <a:rPr lang="ru-RU" b="1" dirty="0" smtClean="0">
                <a:solidFill>
                  <a:schemeClr val="accent2">
                    <a:lumMod val="50000"/>
                  </a:schemeClr>
                </a:solidFill>
              </a:rPr>
              <a:t>5.</a:t>
            </a:r>
            <a:r>
              <a:rPr lang="ru-RU" dirty="0" smtClean="0">
                <a:solidFill>
                  <a:schemeClr val="accent2">
                    <a:lumMod val="50000"/>
                  </a:schemeClr>
                </a:solidFill>
              </a:rPr>
              <a:t> Метод, используемый для изучения роли среды в формировании у человека различных психических и физических качеств:</a:t>
            </a:r>
          </a:p>
          <a:p>
            <a:pPr marL="0" indent="0">
              <a:buNone/>
            </a:pPr>
            <a:r>
              <a:rPr lang="ru-RU" dirty="0" smtClean="0">
                <a:solidFill>
                  <a:schemeClr val="accent2">
                    <a:lumMod val="50000"/>
                  </a:schemeClr>
                </a:solidFill>
              </a:rPr>
              <a:t>а) цитогенетический;</a:t>
            </a:r>
            <a:br>
              <a:rPr lang="ru-RU" dirty="0" smtClean="0">
                <a:solidFill>
                  <a:schemeClr val="accent2">
                    <a:lumMod val="50000"/>
                  </a:schemeClr>
                </a:solidFill>
              </a:rPr>
            </a:br>
            <a:r>
              <a:rPr lang="ru-RU" dirty="0" smtClean="0">
                <a:solidFill>
                  <a:schemeClr val="accent2">
                    <a:lumMod val="50000"/>
                  </a:schemeClr>
                </a:solidFill>
              </a:rPr>
              <a:t>б) генеалогический;</a:t>
            </a:r>
            <a:br>
              <a:rPr lang="ru-RU" dirty="0" smtClean="0">
                <a:solidFill>
                  <a:schemeClr val="accent2">
                    <a:lumMod val="50000"/>
                  </a:schemeClr>
                </a:solidFill>
              </a:rPr>
            </a:br>
            <a:r>
              <a:rPr lang="ru-RU" dirty="0" smtClean="0">
                <a:solidFill>
                  <a:schemeClr val="accent2">
                    <a:lumMod val="50000"/>
                  </a:schemeClr>
                </a:solidFill>
              </a:rPr>
              <a:t>в) биохимический;</a:t>
            </a:r>
            <a:br>
              <a:rPr lang="ru-RU" dirty="0" smtClean="0">
                <a:solidFill>
                  <a:schemeClr val="accent2">
                    <a:lumMod val="50000"/>
                  </a:schemeClr>
                </a:solidFill>
              </a:rPr>
            </a:br>
            <a:r>
              <a:rPr lang="ru-RU" dirty="0" smtClean="0">
                <a:solidFill>
                  <a:schemeClr val="accent2">
                    <a:lumMod val="50000"/>
                  </a:schemeClr>
                </a:solidFill>
              </a:rPr>
              <a:t>г) близнецовый.</a:t>
            </a:r>
          </a:p>
          <a:p>
            <a:pPr>
              <a:buNone/>
            </a:pPr>
            <a:endParaRPr lang="ru-RU" dirty="0"/>
          </a:p>
        </p:txBody>
      </p:sp>
    </p:spTree>
  </p:cSld>
  <p:clrMapOvr>
    <a:masterClrMapping/>
  </p:clrMapOvr>
  <p:transition>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Методы изучения генетики человека</a:t>
            </a:r>
            <a:endParaRPr lang="ru-RU" dirty="0"/>
          </a:p>
        </p:txBody>
      </p:sp>
      <p:sp>
        <p:nvSpPr>
          <p:cNvPr id="3" name="Содержимое 2"/>
          <p:cNvSpPr>
            <a:spLocks noGrp="1"/>
          </p:cNvSpPr>
          <p:nvPr>
            <p:ph idx="1"/>
          </p:nvPr>
        </p:nvSpPr>
        <p:spPr>
          <a:xfrm>
            <a:off x="285720" y="1857364"/>
            <a:ext cx="8643998" cy="4857784"/>
          </a:xfrm>
        </p:spPr>
        <p:txBody>
          <a:bodyPr>
            <a:normAutofit fontScale="77500" lnSpcReduction="20000"/>
          </a:bodyPr>
          <a:lstStyle/>
          <a:p>
            <a:pPr marL="0" lvl="0" indent="0">
              <a:buNone/>
            </a:pPr>
            <a:r>
              <a:rPr lang="ru-RU" b="1" i="1" dirty="0" smtClean="0">
                <a:solidFill>
                  <a:schemeClr val="accent2">
                    <a:lumMod val="50000"/>
                  </a:schemeClr>
                </a:solidFill>
              </a:rPr>
              <a:t>Генеалогический метод </a:t>
            </a:r>
            <a:r>
              <a:rPr lang="ru-RU" dirty="0" smtClean="0">
                <a:solidFill>
                  <a:schemeClr val="accent2">
                    <a:lumMod val="50000"/>
                  </a:schemeClr>
                </a:solidFill>
              </a:rPr>
              <a:t>состоит в изучении родословных на основе </a:t>
            </a:r>
            <a:r>
              <a:rPr lang="ru-RU" dirty="0" err="1" smtClean="0">
                <a:solidFill>
                  <a:schemeClr val="accent2">
                    <a:lumMod val="50000"/>
                  </a:schemeClr>
                </a:solidFill>
              </a:rPr>
              <a:t>менделевских</a:t>
            </a:r>
            <a:r>
              <a:rPr lang="ru-RU" dirty="0" smtClean="0">
                <a:solidFill>
                  <a:schemeClr val="accent2">
                    <a:lumMod val="50000"/>
                  </a:schemeClr>
                </a:solidFill>
              </a:rPr>
              <a:t> законов наследования и </a:t>
            </a:r>
            <a:r>
              <a:rPr lang="ru-RU" dirty="0" err="1" smtClean="0">
                <a:solidFill>
                  <a:schemeClr val="accent2">
                    <a:lumMod val="50000"/>
                  </a:schemeClr>
                </a:solidFill>
              </a:rPr>
              <a:t>пoмoгaeт</a:t>
            </a:r>
            <a:r>
              <a:rPr lang="ru-RU" dirty="0" smtClean="0">
                <a:solidFill>
                  <a:schemeClr val="accent2">
                    <a:lumMod val="50000"/>
                  </a:schemeClr>
                </a:solidFill>
              </a:rPr>
              <a:t> установить характер наследования признака, а именно </a:t>
            </a:r>
            <a:r>
              <a:rPr lang="ru-RU" dirty="0" err="1" smtClean="0">
                <a:solidFill>
                  <a:schemeClr val="accent2">
                    <a:lumMod val="50000"/>
                  </a:schemeClr>
                </a:solidFill>
              </a:rPr>
              <a:t>аутосомный</a:t>
            </a:r>
            <a:r>
              <a:rPr lang="ru-RU" dirty="0" smtClean="0">
                <a:solidFill>
                  <a:schemeClr val="accent2">
                    <a:lumMod val="50000"/>
                  </a:schemeClr>
                </a:solidFill>
              </a:rPr>
              <a:t>  (доминантный или рецессивный) или сцепленный с полом.</a:t>
            </a:r>
            <a:br>
              <a:rPr lang="ru-RU" dirty="0" smtClean="0">
                <a:solidFill>
                  <a:schemeClr val="accent2">
                    <a:lumMod val="50000"/>
                  </a:schemeClr>
                </a:solidFill>
              </a:rPr>
            </a:br>
            <a:r>
              <a:rPr lang="ru-RU" dirty="0" smtClean="0">
                <a:solidFill>
                  <a:schemeClr val="accent2">
                    <a:lumMod val="50000"/>
                  </a:schemeClr>
                </a:solidFill>
              </a:rPr>
              <a:t>Так устанавливают наследование индивидуальных особенностей человека: черт лица, роста, группы крови, умственного и психического склада, а также некоторых заболеваний. Этим методом выявлены вредные последствия близкородственных браков, которые особенно проявляются при </a:t>
            </a:r>
            <a:r>
              <a:rPr lang="ru-RU" dirty="0" err="1" smtClean="0">
                <a:solidFill>
                  <a:schemeClr val="accent2">
                    <a:lumMod val="50000"/>
                  </a:schemeClr>
                </a:solidFill>
              </a:rPr>
              <a:t>гомозиготности</a:t>
            </a:r>
            <a:r>
              <a:rPr lang="ru-RU" dirty="0" smtClean="0">
                <a:solidFill>
                  <a:schemeClr val="accent2">
                    <a:lumMod val="50000"/>
                  </a:schemeClr>
                </a:solidFill>
              </a:rPr>
              <a:t> по одному и тому же неблагоприятному рецессивному </a:t>
            </a:r>
            <a:r>
              <a:rPr lang="ru-RU" dirty="0" err="1" smtClean="0">
                <a:solidFill>
                  <a:schemeClr val="accent2">
                    <a:lumMod val="50000"/>
                  </a:schemeClr>
                </a:solidFill>
              </a:rPr>
              <a:t>аллелю</a:t>
            </a:r>
            <a:r>
              <a:rPr lang="ru-RU" dirty="0" smtClean="0">
                <a:solidFill>
                  <a:schemeClr val="accent2">
                    <a:lumMod val="50000"/>
                  </a:schemeClr>
                </a:solidFill>
              </a:rPr>
              <a:t>. В родственных браках вероятность рождения детей с наследственными болезнями и ранняя детская смертность в десятки и даже сотни раз выше средней. </a:t>
            </a:r>
          </a:p>
          <a:p>
            <a:endParaRPr lang="ru-RU" dirty="0"/>
          </a:p>
        </p:txBody>
      </p:sp>
    </p:spTree>
  </p:cSld>
  <p:clrMapOvr>
    <a:masterClrMapping/>
  </p:clrMapOvr>
  <p:transition>
    <p:circle/>
  </p:transition>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52"/>
            <a:ext cx="8786874" cy="6715148"/>
          </a:xfrm>
        </p:spPr>
        <p:txBody>
          <a:bodyPr>
            <a:normAutofit fontScale="92500" lnSpcReduction="10000"/>
          </a:bodyPr>
          <a:lstStyle/>
          <a:p>
            <a:pPr marL="0" indent="0">
              <a:buNone/>
            </a:pPr>
            <a:r>
              <a:rPr lang="ru-RU" b="1" dirty="0" smtClean="0"/>
              <a:t>6.</a:t>
            </a:r>
            <a:r>
              <a:rPr lang="ru-RU" dirty="0" smtClean="0"/>
              <a:t> В результате изменения последовательности расположения нуклеотидов в молекуле ДНК возникают: </a:t>
            </a:r>
          </a:p>
          <a:p>
            <a:pPr marL="0" indent="0">
              <a:buNone/>
            </a:pPr>
            <a:r>
              <a:rPr lang="ru-RU" dirty="0" smtClean="0"/>
              <a:t>а) генные мутации;</a:t>
            </a:r>
            <a:br>
              <a:rPr lang="ru-RU" dirty="0" smtClean="0"/>
            </a:br>
            <a:r>
              <a:rPr lang="ru-RU" dirty="0" smtClean="0"/>
              <a:t>б) хромосомные мутации;</a:t>
            </a:r>
            <a:br>
              <a:rPr lang="ru-RU" dirty="0" smtClean="0"/>
            </a:br>
            <a:r>
              <a:rPr lang="ru-RU" dirty="0" smtClean="0"/>
              <a:t>в) соматические мутации;</a:t>
            </a:r>
            <a:br>
              <a:rPr lang="ru-RU" dirty="0" smtClean="0"/>
            </a:br>
            <a:r>
              <a:rPr lang="ru-RU" dirty="0" smtClean="0"/>
              <a:t>г) различные модификации.</a:t>
            </a:r>
          </a:p>
          <a:p>
            <a:pPr marL="0" indent="0">
              <a:buNone/>
            </a:pPr>
            <a:r>
              <a:rPr lang="ru-RU" b="1" dirty="0" smtClean="0"/>
              <a:t>7.</a:t>
            </a:r>
            <a:r>
              <a:rPr lang="ru-RU" dirty="0" smtClean="0"/>
              <a:t> При популяционно-статистическом методе изучения наследственности человека исследуют:</a:t>
            </a:r>
          </a:p>
          <a:p>
            <a:pPr marL="0" indent="0">
              <a:buNone/>
            </a:pPr>
            <a:r>
              <a:rPr lang="ru-RU" dirty="0" smtClean="0"/>
              <a:t>а) родословную семьи;</a:t>
            </a:r>
            <a:br>
              <a:rPr lang="ru-RU" dirty="0" smtClean="0"/>
            </a:br>
            <a:r>
              <a:rPr lang="ru-RU" dirty="0" smtClean="0"/>
              <a:t>б) распространение признака в большой популяции людей;</a:t>
            </a:r>
            <a:br>
              <a:rPr lang="ru-RU" dirty="0" smtClean="0"/>
            </a:br>
            <a:r>
              <a:rPr lang="ru-RU" dirty="0" smtClean="0"/>
              <a:t>в) хромосомный набор и отдельные хромосомы;</a:t>
            </a:r>
            <a:br>
              <a:rPr lang="ru-RU" dirty="0" smtClean="0"/>
            </a:br>
            <a:r>
              <a:rPr lang="ru-RU" dirty="0" smtClean="0"/>
              <a:t>г) развитие признаков у близнецов.</a:t>
            </a:r>
          </a:p>
          <a:p>
            <a:endParaRPr lang="ru-RU" dirty="0"/>
          </a:p>
        </p:txBody>
      </p:sp>
    </p:spTree>
  </p:cSld>
  <p:clrMapOvr>
    <a:masterClrMapping/>
  </p:clrMapOvr>
  <p:transition>
    <p:circle/>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b="1" dirty="0" smtClean="0"/>
              <a:t>Ответы:</a:t>
            </a:r>
            <a:r>
              <a:rPr lang="ru-RU" dirty="0" smtClean="0"/>
              <a:t> </a:t>
            </a:r>
          </a:p>
          <a:p>
            <a:pPr>
              <a:buNone/>
            </a:pPr>
            <a:r>
              <a:rPr lang="ru-RU" dirty="0" smtClean="0"/>
              <a:t>1 </a:t>
            </a:r>
            <a:r>
              <a:rPr lang="ru-RU" dirty="0" smtClean="0"/>
              <a:t>– </a:t>
            </a:r>
            <a:r>
              <a:rPr lang="ru-RU" dirty="0" err="1" smtClean="0"/>
              <a:t>а,б,в</a:t>
            </a:r>
            <a:r>
              <a:rPr lang="ru-RU" dirty="0" smtClean="0"/>
              <a:t>; 2 – </a:t>
            </a:r>
            <a:r>
              <a:rPr lang="ru-RU" dirty="0" err="1" smtClean="0"/>
              <a:t>в,г</a:t>
            </a:r>
            <a:r>
              <a:rPr lang="ru-RU" dirty="0" smtClean="0"/>
              <a:t>; 3 – б; 4 – в; 5 – г; 6 – а; 7 – б.</a:t>
            </a:r>
          </a:p>
          <a:p>
            <a:endParaRPr lang="ru-RU" dirty="0"/>
          </a:p>
        </p:txBody>
      </p:sp>
    </p:spTree>
  </p:cSld>
  <p:clrMapOvr>
    <a:masterClrMapping/>
  </p:clrMapOvr>
  <p:transition>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Аутосомно-доминантный тип </a:t>
            </a:r>
            <a:r>
              <a:rPr lang="ru-RU" dirty="0" smtClean="0"/>
              <a:t>наследования</a:t>
            </a:r>
            <a:endParaRPr lang="ru-RU" dirty="0"/>
          </a:p>
        </p:txBody>
      </p:sp>
      <p:sp>
        <p:nvSpPr>
          <p:cNvPr id="3" name="Содержимое 2"/>
          <p:cNvSpPr>
            <a:spLocks noGrp="1"/>
          </p:cNvSpPr>
          <p:nvPr>
            <p:ph idx="1"/>
          </p:nvPr>
        </p:nvSpPr>
        <p:spPr>
          <a:xfrm>
            <a:off x="214282" y="1857364"/>
            <a:ext cx="8715436" cy="4268799"/>
          </a:xfrm>
        </p:spPr>
        <p:txBody>
          <a:bodyPr>
            <a:normAutofit fontScale="70000" lnSpcReduction="20000"/>
          </a:bodyPr>
          <a:lstStyle/>
          <a:p>
            <a:r>
              <a:rPr lang="ru-RU" dirty="0" smtClean="0">
                <a:solidFill>
                  <a:schemeClr val="accent2">
                    <a:lumMod val="50000"/>
                  </a:schemeClr>
                </a:solidFill>
              </a:rPr>
              <a:t>Классические примеры доминантного наследования – способность свертывать язык в трубочку и «свисающая» (свободная) мочка уха. Альтернативой последнему признаку является </a:t>
            </a:r>
            <a:r>
              <a:rPr lang="ru-RU" dirty="0" err="1" smtClean="0">
                <a:solidFill>
                  <a:schemeClr val="accent2">
                    <a:lumMod val="50000"/>
                  </a:schemeClr>
                </a:solidFill>
              </a:rPr>
              <a:t>срощенная</a:t>
            </a:r>
            <a:r>
              <a:rPr lang="ru-RU" dirty="0" smtClean="0">
                <a:solidFill>
                  <a:schemeClr val="accent2">
                    <a:lumMod val="50000"/>
                  </a:schemeClr>
                </a:solidFill>
              </a:rPr>
              <a:t> мочка – признак рецессивный. Еще одна наследственная аномалия у человека, обусловленная аутосомно-доминантным геном, – многопалость, или полидактилия. Она известна с глубокой древности. На картине Рафаэля «Сикстинская Мадонна» слева от Марии – папа римский </a:t>
            </a:r>
            <a:r>
              <a:rPr lang="ru-RU" dirty="0" err="1" smtClean="0">
                <a:solidFill>
                  <a:schemeClr val="accent2">
                    <a:lumMod val="50000"/>
                  </a:schemeClr>
                </a:solidFill>
              </a:rPr>
              <a:t>Сикст</a:t>
            </a:r>
            <a:r>
              <a:rPr lang="ru-RU" dirty="0" smtClean="0">
                <a:solidFill>
                  <a:schemeClr val="accent2">
                    <a:lumMod val="50000"/>
                  </a:schemeClr>
                </a:solidFill>
              </a:rPr>
              <a:t> II, на левой руке у него 5 пальцев, а на правой – 6. Отсюда и его имя: </a:t>
            </a:r>
            <a:r>
              <a:rPr lang="ru-RU" dirty="0" err="1" smtClean="0">
                <a:solidFill>
                  <a:schemeClr val="accent2">
                    <a:lumMod val="50000"/>
                  </a:schemeClr>
                </a:solidFill>
              </a:rPr>
              <a:t>сикст</a:t>
            </a:r>
            <a:r>
              <a:rPr lang="ru-RU" dirty="0" smtClean="0">
                <a:solidFill>
                  <a:schemeClr val="accent2">
                    <a:lumMod val="50000"/>
                  </a:schemeClr>
                </a:solidFill>
              </a:rPr>
              <a:t> </a:t>
            </a:r>
            <a:r>
              <a:rPr lang="ru-RU" i="1" dirty="0" smtClean="0">
                <a:solidFill>
                  <a:schemeClr val="accent2">
                    <a:lumMod val="50000"/>
                  </a:schemeClr>
                </a:solidFill>
              </a:rPr>
              <a:t>– </a:t>
            </a:r>
            <a:r>
              <a:rPr lang="ru-RU" dirty="0" smtClean="0">
                <a:solidFill>
                  <a:schemeClr val="accent2">
                    <a:lumMod val="50000"/>
                  </a:schemeClr>
                </a:solidFill>
              </a:rPr>
              <a:t>это шесть.</a:t>
            </a:r>
          </a:p>
          <a:p>
            <a:r>
              <a:rPr lang="ru-RU" dirty="0" smtClean="0">
                <a:solidFill>
                  <a:schemeClr val="accent2">
                    <a:lumMod val="50000"/>
                  </a:schemeClr>
                </a:solidFill>
              </a:rPr>
              <a:t>Еще один подобный признак, обусловленный доминантными генами, – «</a:t>
            </a:r>
            <a:r>
              <a:rPr lang="ru-RU" dirty="0" err="1" smtClean="0">
                <a:solidFill>
                  <a:schemeClr val="accent2">
                    <a:lumMod val="50000"/>
                  </a:schemeClr>
                </a:solidFill>
              </a:rPr>
              <a:t>габсбургская</a:t>
            </a:r>
            <a:r>
              <a:rPr lang="ru-RU" dirty="0" smtClean="0">
                <a:solidFill>
                  <a:schemeClr val="accent2">
                    <a:lumMod val="50000"/>
                  </a:schemeClr>
                </a:solidFill>
              </a:rPr>
              <a:t> губа». Люди с этим признаком имеют выпяченную нижнюю губу и узкую выступающую нижнюю челюсть, их рот все время остается полуоткрытым. Название признака связано с тем, что он часто встречался у представителей династии Габсбургов.</a:t>
            </a:r>
          </a:p>
          <a:p>
            <a:endParaRPr lang="ru-RU" dirty="0">
              <a:solidFill>
                <a:schemeClr val="accent2">
                  <a:lumMod val="50000"/>
                </a:schemeClr>
              </a:solidFill>
            </a:endParaRPr>
          </a:p>
        </p:txBody>
      </p:sp>
    </p:spTree>
  </p:cSld>
  <p:clrMapOvr>
    <a:masterClrMapping/>
  </p:clrMapOvr>
  <p:transition>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Аутосомно-рецессивный тип </a:t>
            </a:r>
            <a:r>
              <a:rPr lang="ru-RU" dirty="0" smtClean="0"/>
              <a:t>наследования</a:t>
            </a:r>
            <a:endParaRPr lang="ru-RU" dirty="0"/>
          </a:p>
        </p:txBody>
      </p:sp>
      <p:sp>
        <p:nvSpPr>
          <p:cNvPr id="3" name="Содержимое 2"/>
          <p:cNvSpPr>
            <a:spLocks noGrp="1"/>
          </p:cNvSpPr>
          <p:nvPr>
            <p:ph idx="1"/>
          </p:nvPr>
        </p:nvSpPr>
        <p:spPr>
          <a:xfrm>
            <a:off x="357158" y="1928802"/>
            <a:ext cx="8572560" cy="4643470"/>
          </a:xfrm>
        </p:spPr>
        <p:txBody>
          <a:bodyPr>
            <a:normAutofit fontScale="77500" lnSpcReduction="20000"/>
          </a:bodyPr>
          <a:lstStyle/>
          <a:p>
            <a:r>
              <a:rPr lang="ru-RU" dirty="0" smtClean="0">
                <a:solidFill>
                  <a:schemeClr val="accent2">
                    <a:lumMod val="50000"/>
                  </a:schemeClr>
                </a:solidFill>
              </a:rPr>
              <a:t>У человека описано очень много не сцепленных с полом признаков, которые наследуются как рецессивные. Например, голубой цвет глаз проявляется у людей, гомозиготных по соответствующему </a:t>
            </a:r>
            <a:r>
              <a:rPr lang="ru-RU" dirty="0" err="1" smtClean="0">
                <a:solidFill>
                  <a:schemeClr val="accent2">
                    <a:lumMod val="50000"/>
                  </a:schemeClr>
                </a:solidFill>
              </a:rPr>
              <a:t>аллелю</a:t>
            </a:r>
            <a:r>
              <a:rPr lang="ru-RU" dirty="0" smtClean="0">
                <a:solidFill>
                  <a:schemeClr val="accent2">
                    <a:lumMod val="50000"/>
                  </a:schemeClr>
                </a:solidFill>
              </a:rPr>
              <a:t>. </a:t>
            </a:r>
            <a:endParaRPr lang="ru-RU" dirty="0" smtClean="0">
              <a:solidFill>
                <a:schemeClr val="accent2">
                  <a:lumMod val="50000"/>
                </a:schemeClr>
              </a:solidFill>
            </a:endParaRPr>
          </a:p>
          <a:p>
            <a:r>
              <a:rPr lang="ru-RU" dirty="0" smtClean="0">
                <a:solidFill>
                  <a:schemeClr val="accent2">
                    <a:lumMod val="50000"/>
                  </a:schemeClr>
                </a:solidFill>
              </a:rPr>
              <a:t>Рождение </a:t>
            </a:r>
            <a:r>
              <a:rPr lang="ru-RU" dirty="0" smtClean="0">
                <a:solidFill>
                  <a:schemeClr val="accent2">
                    <a:lumMod val="50000"/>
                  </a:schemeClr>
                </a:solidFill>
              </a:rPr>
              <a:t>голубоглазого ребенка у родителей с карими глазами повторяет ситуацию анализирующего скрещивания – в этом случае ясно, что они </a:t>
            </a:r>
            <a:r>
              <a:rPr lang="ru-RU" dirty="0" err="1" smtClean="0">
                <a:solidFill>
                  <a:schemeClr val="accent2">
                    <a:lumMod val="50000"/>
                  </a:schemeClr>
                </a:solidFill>
              </a:rPr>
              <a:t>гетерозиготны</a:t>
            </a:r>
            <a:r>
              <a:rPr lang="ru-RU" dirty="0" smtClean="0">
                <a:solidFill>
                  <a:schemeClr val="accent2">
                    <a:lumMod val="50000"/>
                  </a:schemeClr>
                </a:solidFill>
              </a:rPr>
              <a:t>, т.е. несут оба </a:t>
            </a:r>
            <a:r>
              <a:rPr lang="ru-RU" dirty="0" err="1" smtClean="0">
                <a:solidFill>
                  <a:schemeClr val="accent2">
                    <a:lumMod val="50000"/>
                  </a:schemeClr>
                </a:solidFill>
              </a:rPr>
              <a:t>аллеля</a:t>
            </a:r>
            <a:r>
              <a:rPr lang="ru-RU" dirty="0" smtClean="0">
                <a:solidFill>
                  <a:schemeClr val="accent2">
                    <a:lumMod val="50000"/>
                  </a:schemeClr>
                </a:solidFill>
              </a:rPr>
              <a:t>, из которых внешне проявляется только доминантный. </a:t>
            </a:r>
            <a:endParaRPr lang="ru-RU" dirty="0" smtClean="0">
              <a:solidFill>
                <a:schemeClr val="accent2">
                  <a:lumMod val="50000"/>
                </a:schemeClr>
              </a:solidFill>
            </a:endParaRPr>
          </a:p>
          <a:p>
            <a:r>
              <a:rPr lang="ru-RU" dirty="0" smtClean="0">
                <a:solidFill>
                  <a:schemeClr val="accent2">
                    <a:lumMod val="50000"/>
                  </a:schemeClr>
                </a:solidFill>
              </a:rPr>
              <a:t>Признак </a:t>
            </a:r>
            <a:r>
              <a:rPr lang="ru-RU" dirty="0" smtClean="0">
                <a:solidFill>
                  <a:schemeClr val="accent2">
                    <a:lumMod val="50000"/>
                  </a:schemeClr>
                </a:solidFill>
              </a:rPr>
              <a:t>рыжих волос, определяющий еще и характер пигментации кожи, также является рецессивным по отношению к </a:t>
            </a:r>
            <a:r>
              <a:rPr lang="ru-RU" dirty="0" err="1" smtClean="0">
                <a:solidFill>
                  <a:schemeClr val="accent2">
                    <a:lumMod val="50000"/>
                  </a:schemeClr>
                </a:solidFill>
              </a:rPr>
              <a:t>нерыжим</a:t>
            </a:r>
            <a:r>
              <a:rPr lang="ru-RU" dirty="0" smtClean="0">
                <a:solidFill>
                  <a:schemeClr val="accent2">
                    <a:lumMod val="50000"/>
                  </a:schemeClr>
                </a:solidFill>
              </a:rPr>
              <a:t> волосам и проявляется только в гомозиготном состоянии. </a:t>
            </a:r>
          </a:p>
          <a:p>
            <a:endParaRPr lang="ru-RU" dirty="0">
              <a:solidFill>
                <a:schemeClr val="accent2">
                  <a:lumMod val="50000"/>
                </a:schemeClr>
              </a:solidFill>
            </a:endParaRPr>
          </a:p>
        </p:txBody>
      </p:sp>
    </p:spTree>
  </p:cSld>
  <p:clrMapOvr>
    <a:masterClrMapping/>
  </p:clrMapOvr>
  <p:transition>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Признаки, сцепленные с </a:t>
            </a:r>
            <a:r>
              <a:rPr lang="ru-RU" dirty="0" smtClean="0"/>
              <a:t>полом</a:t>
            </a:r>
            <a:endParaRPr lang="ru-RU" dirty="0"/>
          </a:p>
        </p:txBody>
      </p:sp>
      <p:sp>
        <p:nvSpPr>
          <p:cNvPr id="3" name="Содержимое 2"/>
          <p:cNvSpPr>
            <a:spLocks noGrp="1"/>
          </p:cNvSpPr>
          <p:nvPr>
            <p:ph idx="1"/>
          </p:nvPr>
        </p:nvSpPr>
        <p:spPr>
          <a:xfrm>
            <a:off x="285720" y="1857364"/>
            <a:ext cx="8643998" cy="4786346"/>
          </a:xfrm>
        </p:spPr>
        <p:txBody>
          <a:bodyPr>
            <a:normAutofit fontScale="70000" lnSpcReduction="20000"/>
          </a:bodyPr>
          <a:lstStyle/>
          <a:p>
            <a:r>
              <a:rPr lang="ru-RU" dirty="0" smtClean="0">
                <a:solidFill>
                  <a:schemeClr val="accent2">
                    <a:lumMod val="50000"/>
                  </a:schemeClr>
                </a:solidFill>
              </a:rPr>
              <a:t>Признаки, гены которых расположены в Х-хромосоме, также могут быть доминантными или рецессивными. Однако </a:t>
            </a:r>
            <a:r>
              <a:rPr lang="ru-RU" dirty="0" err="1" smtClean="0">
                <a:solidFill>
                  <a:schemeClr val="accent2">
                    <a:lumMod val="50000"/>
                  </a:schemeClr>
                </a:solidFill>
              </a:rPr>
              <a:t>гетерозиготность</a:t>
            </a:r>
            <a:r>
              <a:rPr lang="ru-RU" dirty="0" smtClean="0">
                <a:solidFill>
                  <a:schemeClr val="accent2">
                    <a:lumMod val="50000"/>
                  </a:schemeClr>
                </a:solidFill>
              </a:rPr>
              <a:t> по таким признакам возможна только у женщин. Если какой-либо рецессивный признак присутствует у женщины только в одной из двух X-хромосом, то его проявление будет подавлено действием доминантного </a:t>
            </a:r>
            <a:r>
              <a:rPr lang="ru-RU" dirty="0" err="1" smtClean="0">
                <a:solidFill>
                  <a:schemeClr val="accent2">
                    <a:lumMod val="50000"/>
                  </a:schemeClr>
                </a:solidFill>
              </a:rPr>
              <a:t>аллеля</a:t>
            </a:r>
            <a:r>
              <a:rPr lang="ru-RU" dirty="0" smtClean="0">
                <a:solidFill>
                  <a:schemeClr val="accent2">
                    <a:lumMod val="50000"/>
                  </a:schemeClr>
                </a:solidFill>
              </a:rPr>
              <a:t> второй. У мужчин же, в клетках которых присутствует только одна X-хромосома, все связанные с ней признаки проявятся неизбежно.</a:t>
            </a:r>
          </a:p>
          <a:p>
            <a:r>
              <a:rPr lang="ru-RU" dirty="0" smtClean="0">
                <a:solidFill>
                  <a:schemeClr val="accent2">
                    <a:lumMod val="50000"/>
                  </a:schemeClr>
                </a:solidFill>
              </a:rPr>
              <a:t>Известным заболеванием, сцепленным с Х-хромосомой является гемофилия (несвертываемость крови). Ген гемофилии </a:t>
            </a:r>
            <a:r>
              <a:rPr lang="ru-RU" dirty="0" err="1" smtClean="0">
                <a:solidFill>
                  <a:schemeClr val="accent2">
                    <a:lumMod val="50000"/>
                  </a:schemeClr>
                </a:solidFill>
              </a:rPr>
              <a:t>рецессивен</a:t>
            </a:r>
            <a:r>
              <a:rPr lang="ru-RU" dirty="0" smtClean="0">
                <a:solidFill>
                  <a:schemeClr val="accent2">
                    <a:lumMod val="50000"/>
                  </a:schemeClr>
                </a:solidFill>
              </a:rPr>
              <a:t> по отношению к нормальному гену, поэтому это заболевание (</a:t>
            </a:r>
            <a:r>
              <a:rPr lang="ru-RU" dirty="0" err="1" smtClean="0">
                <a:solidFill>
                  <a:schemeClr val="accent2">
                    <a:lumMod val="50000"/>
                  </a:schemeClr>
                </a:solidFill>
              </a:rPr>
              <a:t>гомозиготность</a:t>
            </a:r>
            <a:r>
              <a:rPr lang="ru-RU" dirty="0" smtClean="0">
                <a:solidFill>
                  <a:schemeClr val="accent2">
                    <a:lumMod val="50000"/>
                  </a:schemeClr>
                </a:solidFill>
              </a:rPr>
              <a:t> по данному признаку) встречается у них крайне редко. У мужчин же, получивших ген гемофилии от здоровой матери-носительницы, развивается заболевание.</a:t>
            </a:r>
          </a:p>
          <a:p>
            <a:endParaRPr lang="ru-RU" dirty="0">
              <a:solidFill>
                <a:schemeClr val="accent2">
                  <a:lumMod val="50000"/>
                </a:schemeClr>
              </a:solidFill>
            </a:endParaRPr>
          </a:p>
        </p:txBody>
      </p:sp>
    </p:spTree>
  </p:cSld>
  <p:clrMapOvr>
    <a:masterClrMapping/>
  </p:clrMapOvr>
  <p:transition>
    <p:circl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8794" y="142852"/>
            <a:ext cx="7000924" cy="1714512"/>
          </a:xfrm>
        </p:spPr>
        <p:txBody>
          <a:bodyPr>
            <a:normAutofit fontScale="90000"/>
          </a:bodyPr>
          <a:lstStyle/>
          <a:p>
            <a:r>
              <a:rPr lang="ru-RU" i="1" dirty="0" smtClean="0"/>
              <a:t>Условные обозначения, принятые для составления родословных</a:t>
            </a:r>
            <a:endParaRPr lang="ru-RU" dirty="0"/>
          </a:p>
        </p:txBody>
      </p:sp>
      <p:pic>
        <p:nvPicPr>
          <p:cNvPr id="4" name="Содержимое 3" descr="http://files.school-collection.edu.ru/dlrstore/eef0dab6-70f6-4092-93d0-fb35a7551cad/images/geneolog.jpg"/>
          <p:cNvPicPr>
            <a:picLocks noGrp="1"/>
          </p:cNvPicPr>
          <p:nvPr>
            <p:ph idx="1"/>
          </p:nvPr>
        </p:nvPicPr>
        <p:blipFill>
          <a:blip r:embed="rId2" cstate="print"/>
          <a:srcRect/>
          <a:stretch>
            <a:fillRect/>
          </a:stretch>
        </p:blipFill>
        <p:spPr bwMode="auto">
          <a:xfrm>
            <a:off x="714348" y="2071678"/>
            <a:ext cx="7858180" cy="4500594"/>
          </a:xfrm>
          <a:prstGeom prst="rect">
            <a:avLst/>
          </a:prstGeom>
          <a:noFill/>
          <a:ln w="9525">
            <a:noFill/>
            <a:miter lim="800000"/>
            <a:headEnd/>
            <a:tailEnd/>
          </a:ln>
        </p:spPr>
      </p:pic>
    </p:spTree>
  </p:cSld>
  <p:clrMapOvr>
    <a:masterClrMapping/>
  </p:clrMapOvr>
  <p:transition>
    <p:circl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Методы изучения генетики человека</a:t>
            </a:r>
            <a:endParaRPr lang="ru-RU" dirty="0"/>
          </a:p>
        </p:txBody>
      </p:sp>
      <p:sp>
        <p:nvSpPr>
          <p:cNvPr id="3" name="Содержимое 2"/>
          <p:cNvSpPr>
            <a:spLocks noGrp="1"/>
          </p:cNvSpPr>
          <p:nvPr>
            <p:ph idx="1"/>
          </p:nvPr>
        </p:nvSpPr>
        <p:spPr>
          <a:xfrm>
            <a:off x="214282" y="1785926"/>
            <a:ext cx="8786874" cy="3000396"/>
          </a:xfrm>
        </p:spPr>
        <p:txBody>
          <a:bodyPr>
            <a:normAutofit fontScale="77500" lnSpcReduction="20000"/>
          </a:bodyPr>
          <a:lstStyle/>
          <a:p>
            <a:pPr lvl="0"/>
            <a:r>
              <a:rPr lang="ru-RU" b="1" i="1" dirty="0" smtClean="0">
                <a:solidFill>
                  <a:schemeClr val="accent2">
                    <a:lumMod val="50000"/>
                  </a:schemeClr>
                </a:solidFill>
              </a:rPr>
              <a:t>Биохимический метод</a:t>
            </a:r>
            <a:r>
              <a:rPr lang="ru-RU" i="1" dirty="0" smtClean="0">
                <a:solidFill>
                  <a:schemeClr val="accent2">
                    <a:lumMod val="50000"/>
                  </a:schemeClr>
                </a:solidFill>
              </a:rPr>
              <a:t> </a:t>
            </a:r>
            <a:r>
              <a:rPr lang="ru-RU" dirty="0" smtClean="0">
                <a:solidFill>
                  <a:schemeClr val="accent2">
                    <a:lumMod val="50000"/>
                  </a:schemeClr>
                </a:solidFill>
              </a:rPr>
              <a:t>– </a:t>
            </a:r>
            <a:r>
              <a:rPr lang="ru-RU" dirty="0" err="1" smtClean="0">
                <a:solidFill>
                  <a:schemeClr val="accent2">
                    <a:lumMod val="50000"/>
                  </a:schemeClr>
                </a:solidFill>
              </a:rPr>
              <a:t>метод</a:t>
            </a:r>
            <a:r>
              <a:rPr lang="ru-RU" dirty="0" smtClean="0">
                <a:solidFill>
                  <a:schemeClr val="accent2">
                    <a:lumMod val="50000"/>
                  </a:schemeClr>
                </a:solidFill>
              </a:rPr>
              <a:t> обнаружения изменений в биохимических параметрах организма, связанных с изменением генома.</a:t>
            </a:r>
          </a:p>
          <a:p>
            <a:r>
              <a:rPr lang="ru-RU" dirty="0" smtClean="0">
                <a:solidFill>
                  <a:schemeClr val="accent2">
                    <a:lumMod val="50000"/>
                  </a:schemeClr>
                </a:solidFill>
              </a:rPr>
              <a:t>Биохимический микроанализ позволяет обнаружить нарушение в одной клетке. Таким образом, можно установить диагноз у </a:t>
            </a:r>
            <a:r>
              <a:rPr lang="ru-RU" dirty="0" err="1" smtClean="0">
                <a:solidFill>
                  <a:schemeClr val="accent2">
                    <a:lumMod val="50000"/>
                  </a:schemeClr>
                </a:solidFill>
              </a:rPr>
              <a:t>неродившегося</a:t>
            </a:r>
            <a:r>
              <a:rPr lang="ru-RU" dirty="0" smtClean="0">
                <a:solidFill>
                  <a:schemeClr val="accent2">
                    <a:lumMod val="50000"/>
                  </a:schemeClr>
                </a:solidFill>
              </a:rPr>
              <a:t> ребёнка по отдельным клеткам, находящимся в околоплодной жидкости беременной женщины для таких болезней как сахарный диабет, </a:t>
            </a:r>
            <a:r>
              <a:rPr lang="ru-RU" dirty="0" err="1" smtClean="0">
                <a:solidFill>
                  <a:schemeClr val="accent2">
                    <a:lumMod val="50000"/>
                  </a:schemeClr>
                </a:solidFill>
              </a:rPr>
              <a:t>фенилкетонурия</a:t>
            </a:r>
            <a:r>
              <a:rPr lang="ru-RU" dirty="0" smtClean="0">
                <a:solidFill>
                  <a:schemeClr val="accent2">
                    <a:lumMod val="50000"/>
                  </a:schemeClr>
                </a:solidFill>
              </a:rPr>
              <a:t> и пр.</a:t>
            </a:r>
          </a:p>
          <a:p>
            <a:endParaRPr lang="ru-RU" dirty="0">
              <a:solidFill>
                <a:schemeClr val="accent2">
                  <a:lumMod val="50000"/>
                </a:schemeClr>
              </a:solidFill>
            </a:endParaRPr>
          </a:p>
        </p:txBody>
      </p:sp>
      <p:pic>
        <p:nvPicPr>
          <p:cNvPr id="4" name="Рисунок 3" descr="http://files.school-collection.edu.ru/dlrstore/eef0dab6-70f6-4092-93d0-fb35a7551cad/images/punk1.jpg"/>
          <p:cNvPicPr/>
          <p:nvPr/>
        </p:nvPicPr>
        <p:blipFill>
          <a:blip r:embed="rId2" cstate="print"/>
          <a:srcRect/>
          <a:stretch>
            <a:fillRect/>
          </a:stretch>
        </p:blipFill>
        <p:spPr bwMode="auto">
          <a:xfrm>
            <a:off x="2357422" y="4786322"/>
            <a:ext cx="4505325" cy="1885950"/>
          </a:xfrm>
          <a:prstGeom prst="rect">
            <a:avLst/>
          </a:prstGeom>
          <a:ln>
            <a:noFill/>
          </a:ln>
          <a:effectLst>
            <a:outerShdw blurRad="190500" algn="tl" rotWithShape="0">
              <a:srgbClr val="000000">
                <a:alpha val="70000"/>
              </a:srgbClr>
            </a:outerShdw>
          </a:effectLst>
        </p:spPr>
      </p:pic>
    </p:spTree>
  </p:cSld>
  <p:clrMapOvr>
    <a:masterClrMapping/>
  </p:clrMapOvr>
  <p:transition>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Методы изучения генетики человека</a:t>
            </a:r>
            <a:endParaRPr lang="ru-RU" dirty="0"/>
          </a:p>
        </p:txBody>
      </p:sp>
      <p:sp>
        <p:nvSpPr>
          <p:cNvPr id="3" name="Содержимое 2"/>
          <p:cNvSpPr>
            <a:spLocks noGrp="1"/>
          </p:cNvSpPr>
          <p:nvPr>
            <p:ph idx="1"/>
          </p:nvPr>
        </p:nvSpPr>
        <p:spPr>
          <a:xfrm>
            <a:off x="214282" y="1785926"/>
            <a:ext cx="8786874" cy="4786346"/>
          </a:xfrm>
        </p:spPr>
        <p:txBody>
          <a:bodyPr>
            <a:normAutofit fontScale="85000" lnSpcReduction="20000"/>
          </a:bodyPr>
          <a:lstStyle/>
          <a:p>
            <a:pPr lvl="0">
              <a:buNone/>
            </a:pPr>
            <a:r>
              <a:rPr lang="ru-RU" b="1" i="1" dirty="0" smtClean="0">
                <a:solidFill>
                  <a:schemeClr val="accent2">
                    <a:lumMod val="50000"/>
                  </a:schemeClr>
                </a:solidFill>
              </a:rPr>
              <a:t>Близнецовый метод</a:t>
            </a:r>
            <a:r>
              <a:rPr lang="ru-RU" dirty="0" smtClean="0">
                <a:solidFill>
                  <a:schemeClr val="accent2">
                    <a:lumMod val="50000"/>
                  </a:schemeClr>
                </a:solidFill>
              </a:rPr>
              <a:t> – </a:t>
            </a:r>
            <a:r>
              <a:rPr lang="ru-RU" dirty="0" err="1" smtClean="0">
                <a:solidFill>
                  <a:schemeClr val="accent2">
                    <a:lumMod val="50000"/>
                  </a:schemeClr>
                </a:solidFill>
              </a:rPr>
              <a:t>метод</a:t>
            </a:r>
            <a:r>
              <a:rPr lang="ru-RU" dirty="0" smtClean="0">
                <a:solidFill>
                  <a:schemeClr val="accent2">
                    <a:lumMod val="50000"/>
                  </a:schemeClr>
                </a:solidFill>
              </a:rPr>
              <a:t> изучения близнецов.</a:t>
            </a:r>
          </a:p>
          <a:p>
            <a:pPr>
              <a:buNone/>
            </a:pPr>
            <a:r>
              <a:rPr lang="ru-RU" b="1" dirty="0" err="1" smtClean="0">
                <a:solidFill>
                  <a:schemeClr val="accent2">
                    <a:lumMod val="50000"/>
                  </a:schemeClr>
                </a:solidFill>
              </a:rPr>
              <a:t>Однояйцевые</a:t>
            </a:r>
            <a:r>
              <a:rPr lang="ru-RU" dirty="0" smtClean="0">
                <a:solidFill>
                  <a:schemeClr val="accent2">
                    <a:lumMod val="50000"/>
                  </a:schemeClr>
                </a:solidFill>
              </a:rPr>
              <a:t> (идентичные) близнецы:</a:t>
            </a:r>
          </a:p>
          <a:p>
            <a:pPr lvl="0">
              <a:buNone/>
            </a:pPr>
            <a:r>
              <a:rPr lang="ru-RU" dirty="0" smtClean="0">
                <a:solidFill>
                  <a:schemeClr val="accent2">
                    <a:lumMod val="50000"/>
                  </a:schemeClr>
                </a:solidFill>
              </a:rPr>
              <a:t>Имеют одинаковый генотип </a:t>
            </a:r>
          </a:p>
          <a:p>
            <a:pPr lvl="0">
              <a:buNone/>
            </a:pPr>
            <a:r>
              <a:rPr lang="ru-RU" dirty="0" smtClean="0">
                <a:solidFill>
                  <a:schemeClr val="accent2">
                    <a:lumMod val="50000"/>
                  </a:schemeClr>
                </a:solidFill>
              </a:rPr>
              <a:t>Различия возникают за счёт влияния окружающей среды </a:t>
            </a:r>
          </a:p>
          <a:p>
            <a:pPr lvl="0">
              <a:buNone/>
            </a:pPr>
            <a:r>
              <a:rPr lang="ru-RU" dirty="0" smtClean="0">
                <a:solidFill>
                  <a:schemeClr val="accent2">
                    <a:lumMod val="50000"/>
                  </a:schemeClr>
                </a:solidFill>
              </a:rPr>
              <a:t>Даёт возможность определить, как влияет среда на проявления тех или иных признаков</a:t>
            </a:r>
          </a:p>
          <a:p>
            <a:pPr>
              <a:buNone/>
            </a:pPr>
            <a:r>
              <a:rPr lang="ru-RU" b="1" dirty="0" err="1" smtClean="0">
                <a:solidFill>
                  <a:schemeClr val="accent2">
                    <a:lumMod val="50000"/>
                  </a:schemeClr>
                </a:solidFill>
              </a:rPr>
              <a:t>Разнояйцевые</a:t>
            </a:r>
            <a:r>
              <a:rPr lang="ru-RU" dirty="0" smtClean="0">
                <a:solidFill>
                  <a:schemeClr val="accent2">
                    <a:lumMod val="50000"/>
                  </a:schemeClr>
                </a:solidFill>
              </a:rPr>
              <a:t> (неидентичные) близнецы:</a:t>
            </a:r>
          </a:p>
          <a:p>
            <a:pPr lvl="0">
              <a:buNone/>
            </a:pPr>
            <a:r>
              <a:rPr lang="ru-RU" dirty="0" smtClean="0">
                <a:solidFill>
                  <a:schemeClr val="accent2">
                    <a:lumMod val="50000"/>
                  </a:schemeClr>
                </a:solidFill>
              </a:rPr>
              <a:t>Могут быть как однополые, так и разнополые </a:t>
            </a:r>
          </a:p>
          <a:p>
            <a:pPr lvl="0">
              <a:buNone/>
            </a:pPr>
            <a:r>
              <a:rPr lang="ru-RU" dirty="0" smtClean="0">
                <a:solidFill>
                  <a:schemeClr val="accent2">
                    <a:lumMod val="50000"/>
                  </a:schemeClr>
                </a:solidFill>
              </a:rPr>
              <a:t>Похожи друг на друга не больше обычных братьев и сестёр, не являющимися близнецами </a:t>
            </a:r>
          </a:p>
          <a:p>
            <a:pPr lvl="0">
              <a:buNone/>
            </a:pPr>
            <a:r>
              <a:rPr lang="ru-RU" dirty="0" smtClean="0">
                <a:solidFill>
                  <a:schemeClr val="accent2">
                    <a:lumMod val="50000"/>
                  </a:schemeClr>
                </a:solidFill>
              </a:rPr>
              <a:t>Используются для сравнения проявления признака у идентичных и неидентичных близнецов</a:t>
            </a:r>
          </a:p>
          <a:p>
            <a:pPr>
              <a:buNone/>
            </a:pPr>
            <a:endParaRPr lang="ru-RU" dirty="0">
              <a:solidFill>
                <a:schemeClr val="accent2">
                  <a:lumMod val="50000"/>
                </a:schemeClr>
              </a:solidFill>
            </a:endParaRPr>
          </a:p>
        </p:txBody>
      </p:sp>
    </p:spTree>
  </p:cSld>
  <p:clrMapOvr>
    <a:masterClrMapping/>
  </p:clrMapOvr>
  <p:transition>
    <p:circle/>
  </p:transition>
</p:sld>
</file>

<file path=ppt/theme/theme1.xml><?xml version="1.0" encoding="utf-8"?>
<a:theme xmlns:a="http://schemas.openxmlformats.org/drawingml/2006/main" name="DNK">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DNK</Template>
  <TotalTime>58</TotalTime>
  <Words>1499</Words>
  <Application>Microsoft Office PowerPoint</Application>
  <PresentationFormat>Экран (4:3)</PresentationFormat>
  <Paragraphs>84</Paragraphs>
  <Slides>31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31</vt:i4>
      </vt:variant>
    </vt:vector>
  </HeadingPairs>
  <TitlesOfParts>
    <vt:vector size="32" baseType="lpstr">
      <vt:lpstr>DNK</vt:lpstr>
      <vt:lpstr>Генетика человека</vt:lpstr>
      <vt:lpstr>Особенности изучения генетики человека</vt:lpstr>
      <vt:lpstr>Методы изучения генетики человека</vt:lpstr>
      <vt:lpstr>Аутосомно-доминантный тип наследования</vt:lpstr>
      <vt:lpstr>Аутосомно-рецессивный тип наследования</vt:lpstr>
      <vt:lpstr>Признаки, сцепленные с полом</vt:lpstr>
      <vt:lpstr>Условные обозначения, принятые для составления родословных</vt:lpstr>
      <vt:lpstr>Методы изучения генетики человека</vt:lpstr>
      <vt:lpstr>Методы изучения генетики человека</vt:lpstr>
      <vt:lpstr>Методы изучения генетики человека</vt:lpstr>
      <vt:lpstr>Слайд 11</vt:lpstr>
      <vt:lpstr>Слайд 12</vt:lpstr>
      <vt:lpstr>Слайд 13</vt:lpstr>
      <vt:lpstr>Методы изучения генетики человека</vt:lpstr>
      <vt:lpstr>Слайд 15</vt:lpstr>
      <vt:lpstr>Слайд 16</vt:lpstr>
      <vt:lpstr>Наследственные болезни  и их причины</vt:lpstr>
      <vt:lpstr>Слайд 18</vt:lpstr>
      <vt:lpstr>Лечение наследственных болезней</vt:lpstr>
      <vt:lpstr>Можно ли предупредить наследственные болезни?</vt:lpstr>
      <vt:lpstr>Этические проблемы генетики</vt:lpstr>
      <vt:lpstr>Коррекция пола</vt:lpstr>
      <vt:lpstr>Пересадка органов</vt:lpstr>
      <vt:lpstr>Клонирование</vt:lpstr>
      <vt:lpstr>Уродства</vt:lpstr>
      <vt:lpstr>Генетика и криминалистика</vt:lpstr>
      <vt:lpstr>Тест на тему: «Методы генетики человека»</vt:lpstr>
      <vt:lpstr>Слайд 28</vt:lpstr>
      <vt:lpstr>Слайд 29</vt:lpstr>
      <vt:lpstr>Слайд 30</vt:lpstr>
      <vt:lpstr>Слайд 31</vt:lpstr>
    </vt:vector>
  </TitlesOfParts>
  <Company>*Питер-Company*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Генетика человека</dc:title>
  <dc:creator>Дмитрий Каленюк</dc:creator>
  <cp:lastModifiedBy>Дмитрий Каленюк</cp:lastModifiedBy>
  <cp:revision>7</cp:revision>
  <dcterms:created xsi:type="dcterms:W3CDTF">2012-05-06T14:55:34Z</dcterms:created>
  <dcterms:modified xsi:type="dcterms:W3CDTF">2012-05-06T15:53:45Z</dcterms:modified>
</cp:coreProperties>
</file>