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7" r:id="rId12"/>
    <p:sldId id="268" r:id="rId13"/>
    <p:sldId id="266" r:id="rId14"/>
    <p:sldId id="269" r:id="rId15"/>
    <p:sldId id="270" r:id="rId16"/>
    <p:sldId id="272" r:id="rId17"/>
    <p:sldId id="273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1968" y="4224"/>
              <a:ext cx="3792" cy="96"/>
            </a:xfrm>
            <a:prstGeom prst="rect">
              <a:avLst/>
            </a:prstGeom>
            <a:gradFill rotWithShape="0">
              <a:gsLst>
                <a:gs pos="0">
                  <a:srgbClr val="EBD7FF"/>
                </a:gs>
                <a:gs pos="100000">
                  <a:srgbClr val="0099FF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5520" y="1248"/>
              <a:ext cx="240" cy="2688"/>
            </a:xfrm>
            <a:prstGeom prst="rect">
              <a:avLst/>
            </a:prstGeom>
            <a:gradFill rotWithShape="0">
              <a:gsLst>
                <a:gs pos="0">
                  <a:srgbClr val="C1E7CE"/>
                </a:gs>
                <a:gs pos="100000">
                  <a:srgbClr val="339966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0" y="3312"/>
              <a:ext cx="288" cy="9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0" y="3408"/>
              <a:ext cx="288" cy="912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5520" y="0"/>
              <a:ext cx="240" cy="12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>
              <a:off x="3600" y="0"/>
              <a:ext cx="1920" cy="192"/>
            </a:xfrm>
            <a:prstGeom prst="rect">
              <a:avLst/>
            </a:prstGeom>
            <a:solidFill>
              <a:srgbClr val="CAC9A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auto">
            <a:xfrm>
              <a:off x="288" y="192"/>
              <a:ext cx="336" cy="480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auto">
            <a:xfrm>
              <a:off x="0" y="672"/>
              <a:ext cx="288" cy="2640"/>
            </a:xfrm>
            <a:prstGeom prst="rect">
              <a:avLst/>
            </a:prstGeom>
            <a:gradFill rotWithShape="0">
              <a:gsLst>
                <a:gs pos="0">
                  <a:srgbClr val="C1AE8F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auto">
            <a:xfrm>
              <a:off x="0" y="192"/>
              <a:ext cx="288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4" name="Rectangle 12"/>
            <p:cNvSpPr>
              <a:spLocks noChangeArrowheads="1"/>
            </p:cNvSpPr>
            <p:nvPr/>
          </p:nvSpPr>
          <p:spPr bwMode="auto">
            <a:xfrm>
              <a:off x="0" y="0"/>
              <a:ext cx="624" cy="192"/>
            </a:xfrm>
            <a:prstGeom prst="rect">
              <a:avLst/>
            </a:prstGeom>
            <a:solidFill>
              <a:srgbClr val="99CC00"/>
            </a:solidFill>
            <a:ln w="19050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5" name="Rectangle 13"/>
            <p:cNvSpPr>
              <a:spLocks noChangeArrowheads="1"/>
            </p:cNvSpPr>
            <p:nvPr/>
          </p:nvSpPr>
          <p:spPr bwMode="auto">
            <a:xfrm>
              <a:off x="624" y="0"/>
              <a:ext cx="2976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6" name="Line 14"/>
            <p:cNvSpPr>
              <a:spLocks noChangeShapeType="1"/>
            </p:cNvSpPr>
            <p:nvPr/>
          </p:nvSpPr>
          <p:spPr bwMode="auto">
            <a:xfrm flipV="1">
              <a:off x="288" y="192"/>
              <a:ext cx="0" cy="4128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Line 15"/>
            <p:cNvSpPr>
              <a:spLocks noChangeShapeType="1"/>
            </p:cNvSpPr>
            <p:nvPr/>
          </p:nvSpPr>
          <p:spPr bwMode="auto">
            <a:xfrm>
              <a:off x="288" y="4224"/>
              <a:ext cx="5472" cy="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Line 16"/>
            <p:cNvSpPr>
              <a:spLocks noChangeShapeType="1"/>
            </p:cNvSpPr>
            <p:nvPr/>
          </p:nvSpPr>
          <p:spPr bwMode="auto">
            <a:xfrm flipV="1">
              <a:off x="5520" y="0"/>
              <a:ext cx="0" cy="4224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Line 17"/>
            <p:cNvSpPr>
              <a:spLocks noChangeShapeType="1"/>
            </p:cNvSpPr>
            <p:nvPr/>
          </p:nvSpPr>
          <p:spPr bwMode="auto">
            <a:xfrm>
              <a:off x="0" y="192"/>
              <a:ext cx="5760" cy="0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Line 18"/>
            <p:cNvSpPr>
              <a:spLocks noChangeShapeType="1"/>
            </p:cNvSpPr>
            <p:nvPr/>
          </p:nvSpPr>
          <p:spPr bwMode="auto">
            <a:xfrm flipH="1">
              <a:off x="3600" y="288"/>
              <a:ext cx="216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Line 19"/>
            <p:cNvSpPr>
              <a:spLocks noChangeShapeType="1"/>
            </p:cNvSpPr>
            <p:nvPr/>
          </p:nvSpPr>
          <p:spPr bwMode="auto">
            <a:xfrm flipV="1">
              <a:off x="3600" y="0"/>
              <a:ext cx="0" cy="288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Line 20"/>
            <p:cNvSpPr>
              <a:spLocks noChangeShapeType="1"/>
            </p:cNvSpPr>
            <p:nvPr/>
          </p:nvSpPr>
          <p:spPr bwMode="auto">
            <a:xfrm>
              <a:off x="5520" y="1248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Line 21"/>
            <p:cNvSpPr>
              <a:spLocks noChangeShapeType="1"/>
            </p:cNvSpPr>
            <p:nvPr/>
          </p:nvSpPr>
          <p:spPr bwMode="auto">
            <a:xfrm>
              <a:off x="624" y="0"/>
              <a:ext cx="0" cy="672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" name="Line 22"/>
            <p:cNvSpPr>
              <a:spLocks noChangeShapeType="1"/>
            </p:cNvSpPr>
            <p:nvPr/>
          </p:nvSpPr>
          <p:spPr bwMode="auto">
            <a:xfrm flipH="1">
              <a:off x="0" y="672"/>
              <a:ext cx="624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" name="Line 23"/>
            <p:cNvSpPr>
              <a:spLocks noChangeShapeType="1"/>
            </p:cNvSpPr>
            <p:nvPr/>
          </p:nvSpPr>
          <p:spPr bwMode="auto">
            <a:xfrm flipV="1">
              <a:off x="1680" y="3936"/>
              <a:ext cx="0" cy="384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" name="Line 24"/>
            <p:cNvSpPr>
              <a:spLocks noChangeShapeType="1"/>
            </p:cNvSpPr>
            <p:nvPr/>
          </p:nvSpPr>
          <p:spPr bwMode="auto">
            <a:xfrm>
              <a:off x="1680" y="3936"/>
              <a:ext cx="408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7" name="Line 25"/>
            <p:cNvSpPr>
              <a:spLocks noChangeShapeType="1"/>
            </p:cNvSpPr>
            <p:nvPr/>
          </p:nvSpPr>
          <p:spPr bwMode="auto">
            <a:xfrm flipH="1">
              <a:off x="0" y="3312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Line 26"/>
            <p:cNvSpPr>
              <a:spLocks noChangeShapeType="1"/>
            </p:cNvSpPr>
            <p:nvPr/>
          </p:nvSpPr>
          <p:spPr bwMode="auto">
            <a:xfrm flipH="1">
              <a:off x="0" y="3408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099" name="Rectangle 27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100" name="Rectangle 2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Century Gothic" pitchFamily="34" charset="0"/>
              <a:buNone/>
              <a:defRPr sz="2800"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29" name="Rectangle 3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8E70833F-7CF6-48D0-8CB3-EC9C14B97018}" type="datetimeFigureOut">
              <a:rPr lang="ru-RU" smtClean="0"/>
              <a:pPr/>
              <a:t>22.05.2012</a:t>
            </a:fld>
            <a:endParaRPr lang="ru-RU"/>
          </a:p>
        </p:txBody>
      </p:sp>
      <p:sp>
        <p:nvSpPr>
          <p:cNvPr id="30" name="Rectangle 3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ru-RU"/>
          </a:p>
        </p:txBody>
      </p:sp>
      <p:sp>
        <p:nvSpPr>
          <p:cNvPr id="31" name="Rectangle 3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64275"/>
            <a:ext cx="2133600" cy="384175"/>
          </a:xfrm>
        </p:spPr>
        <p:txBody>
          <a:bodyPr/>
          <a:lstStyle>
            <a:lvl1pPr>
              <a:defRPr smtClean="0"/>
            </a:lvl1pPr>
          </a:lstStyle>
          <a:p>
            <a:fld id="{10667E84-F1AA-4FAC-8346-7708A196C1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ver dir="l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70833F-7CF6-48D0-8CB3-EC9C14B97018}" type="datetimeFigureOut">
              <a:rPr lang="ru-RU" smtClean="0"/>
              <a:pPr/>
              <a:t>22.05.2012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667E84-F1AA-4FAC-8346-7708A196C1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ver dir="l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70833F-7CF6-48D0-8CB3-EC9C14B97018}" type="datetimeFigureOut">
              <a:rPr lang="ru-RU" smtClean="0"/>
              <a:pPr/>
              <a:t>22.05.2012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667E84-F1AA-4FAC-8346-7708A196C1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ver dir="l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70833F-7CF6-48D0-8CB3-EC9C14B97018}" type="datetimeFigureOut">
              <a:rPr lang="ru-RU" smtClean="0"/>
              <a:pPr/>
              <a:t>22.05.2012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667E84-F1AA-4FAC-8346-7708A196C1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ver dir="l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70833F-7CF6-48D0-8CB3-EC9C14B97018}" type="datetimeFigureOut">
              <a:rPr lang="ru-RU" smtClean="0"/>
              <a:pPr/>
              <a:t>22.05.2012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667E84-F1AA-4FAC-8346-7708A196C1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ver dir="l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70833F-7CF6-48D0-8CB3-EC9C14B97018}" type="datetimeFigureOut">
              <a:rPr lang="ru-RU" smtClean="0"/>
              <a:pPr/>
              <a:t>22.05.2012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667E84-F1AA-4FAC-8346-7708A196C1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ver dir="l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70833F-7CF6-48D0-8CB3-EC9C14B97018}" type="datetimeFigureOut">
              <a:rPr lang="ru-RU" smtClean="0"/>
              <a:pPr/>
              <a:t>22.05.2012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667E84-F1AA-4FAC-8346-7708A196C1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ver dir="l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70833F-7CF6-48D0-8CB3-EC9C14B97018}" type="datetimeFigureOut">
              <a:rPr lang="ru-RU" smtClean="0"/>
              <a:pPr/>
              <a:t>22.05.2012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667E84-F1AA-4FAC-8346-7708A196C1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ver dir="l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70833F-7CF6-48D0-8CB3-EC9C14B97018}" type="datetimeFigureOut">
              <a:rPr lang="ru-RU" smtClean="0"/>
              <a:pPr/>
              <a:t>22.05.2012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667E84-F1AA-4FAC-8346-7708A196C1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ver dir="l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70833F-7CF6-48D0-8CB3-EC9C14B97018}" type="datetimeFigureOut">
              <a:rPr lang="ru-RU" smtClean="0"/>
              <a:pPr/>
              <a:t>22.05.2012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667E84-F1AA-4FAC-8346-7708A196C1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ver dir="l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70833F-7CF6-48D0-8CB3-EC9C14B97018}" type="datetimeFigureOut">
              <a:rPr lang="ru-RU" smtClean="0"/>
              <a:pPr/>
              <a:t>22.05.2012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667E84-F1AA-4FAC-8346-7708A196C1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ver dir="l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32" name="Rectangle 8"/>
            <p:cNvSpPr>
              <a:spLocks noChangeArrowheads="1"/>
            </p:cNvSpPr>
            <p:nvPr/>
          </p:nvSpPr>
          <p:spPr bwMode="auto">
            <a:xfrm>
              <a:off x="1968" y="4224"/>
              <a:ext cx="3792" cy="96"/>
            </a:xfrm>
            <a:prstGeom prst="rect">
              <a:avLst/>
            </a:prstGeom>
            <a:gradFill rotWithShape="0">
              <a:gsLst>
                <a:gs pos="0">
                  <a:srgbClr val="EBD7FF"/>
                </a:gs>
                <a:gs pos="100000">
                  <a:srgbClr val="0099FF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033" name="Rectangle 9"/>
            <p:cNvSpPr>
              <a:spLocks noChangeArrowheads="1"/>
            </p:cNvSpPr>
            <p:nvPr/>
          </p:nvSpPr>
          <p:spPr bwMode="auto">
            <a:xfrm>
              <a:off x="5520" y="1248"/>
              <a:ext cx="240" cy="2688"/>
            </a:xfrm>
            <a:prstGeom prst="rect">
              <a:avLst/>
            </a:prstGeom>
            <a:gradFill rotWithShape="0">
              <a:gsLst>
                <a:gs pos="0">
                  <a:srgbClr val="C1E7CE"/>
                </a:gs>
                <a:gs pos="100000">
                  <a:srgbClr val="339966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034" name="Rectangle 10"/>
            <p:cNvSpPr>
              <a:spLocks noChangeArrowheads="1"/>
            </p:cNvSpPr>
            <p:nvPr/>
          </p:nvSpPr>
          <p:spPr bwMode="auto">
            <a:xfrm>
              <a:off x="0" y="3312"/>
              <a:ext cx="288" cy="9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035" name="Rectangle 11"/>
            <p:cNvSpPr>
              <a:spLocks noChangeArrowheads="1"/>
            </p:cNvSpPr>
            <p:nvPr/>
          </p:nvSpPr>
          <p:spPr bwMode="auto">
            <a:xfrm>
              <a:off x="0" y="3408"/>
              <a:ext cx="288" cy="912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036" name="Rectangle 12"/>
            <p:cNvSpPr>
              <a:spLocks noChangeArrowheads="1"/>
            </p:cNvSpPr>
            <p:nvPr/>
          </p:nvSpPr>
          <p:spPr bwMode="auto">
            <a:xfrm>
              <a:off x="5520" y="0"/>
              <a:ext cx="240" cy="12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037" name="Rectangle 13"/>
            <p:cNvSpPr>
              <a:spLocks noChangeArrowheads="1"/>
            </p:cNvSpPr>
            <p:nvPr/>
          </p:nvSpPr>
          <p:spPr bwMode="auto">
            <a:xfrm>
              <a:off x="3600" y="0"/>
              <a:ext cx="1920" cy="192"/>
            </a:xfrm>
            <a:prstGeom prst="rect">
              <a:avLst/>
            </a:prstGeom>
            <a:solidFill>
              <a:srgbClr val="CAC9A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038" name="Rectangle 14"/>
            <p:cNvSpPr>
              <a:spLocks noChangeArrowheads="1"/>
            </p:cNvSpPr>
            <p:nvPr/>
          </p:nvSpPr>
          <p:spPr bwMode="auto">
            <a:xfrm>
              <a:off x="288" y="192"/>
              <a:ext cx="336" cy="480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039" name="Rectangle 15"/>
            <p:cNvSpPr>
              <a:spLocks noChangeArrowheads="1"/>
            </p:cNvSpPr>
            <p:nvPr/>
          </p:nvSpPr>
          <p:spPr bwMode="auto">
            <a:xfrm>
              <a:off x="0" y="672"/>
              <a:ext cx="288" cy="2640"/>
            </a:xfrm>
            <a:prstGeom prst="rect">
              <a:avLst/>
            </a:prstGeom>
            <a:gradFill rotWithShape="0">
              <a:gsLst>
                <a:gs pos="0">
                  <a:srgbClr val="C1AE8F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040" name="Rectangle 16"/>
            <p:cNvSpPr>
              <a:spLocks noChangeArrowheads="1"/>
            </p:cNvSpPr>
            <p:nvPr/>
          </p:nvSpPr>
          <p:spPr bwMode="auto">
            <a:xfrm>
              <a:off x="0" y="192"/>
              <a:ext cx="288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041" name="Rectangle 17"/>
            <p:cNvSpPr>
              <a:spLocks noChangeArrowheads="1"/>
            </p:cNvSpPr>
            <p:nvPr/>
          </p:nvSpPr>
          <p:spPr bwMode="auto">
            <a:xfrm>
              <a:off x="0" y="0"/>
              <a:ext cx="624" cy="192"/>
            </a:xfrm>
            <a:prstGeom prst="rect">
              <a:avLst/>
            </a:prstGeom>
            <a:solidFill>
              <a:srgbClr val="99CC00"/>
            </a:solidFill>
            <a:ln w="19050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042" name="Rectangle 18"/>
            <p:cNvSpPr>
              <a:spLocks noChangeArrowheads="1"/>
            </p:cNvSpPr>
            <p:nvPr/>
          </p:nvSpPr>
          <p:spPr bwMode="auto">
            <a:xfrm>
              <a:off x="624" y="0"/>
              <a:ext cx="2976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 sz="2400">
                <a:latin typeface="굴림" pitchFamily="50" charset="-127"/>
              </a:endParaRPr>
            </a:p>
          </p:txBody>
        </p:sp>
        <p:sp>
          <p:nvSpPr>
            <p:cNvPr id="1043" name="Line 19"/>
            <p:cNvSpPr>
              <a:spLocks noChangeShapeType="1"/>
            </p:cNvSpPr>
            <p:nvPr/>
          </p:nvSpPr>
          <p:spPr bwMode="auto">
            <a:xfrm flipV="1">
              <a:off x="288" y="192"/>
              <a:ext cx="0" cy="4128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4" name="Line 20"/>
            <p:cNvSpPr>
              <a:spLocks noChangeShapeType="1"/>
            </p:cNvSpPr>
            <p:nvPr/>
          </p:nvSpPr>
          <p:spPr bwMode="auto">
            <a:xfrm>
              <a:off x="288" y="4224"/>
              <a:ext cx="5472" cy="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5" name="Line 21"/>
            <p:cNvSpPr>
              <a:spLocks noChangeShapeType="1"/>
            </p:cNvSpPr>
            <p:nvPr/>
          </p:nvSpPr>
          <p:spPr bwMode="auto">
            <a:xfrm flipV="1">
              <a:off x="5520" y="0"/>
              <a:ext cx="0" cy="4224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6" name="Line 22"/>
            <p:cNvSpPr>
              <a:spLocks noChangeShapeType="1"/>
            </p:cNvSpPr>
            <p:nvPr/>
          </p:nvSpPr>
          <p:spPr bwMode="auto">
            <a:xfrm>
              <a:off x="0" y="192"/>
              <a:ext cx="5760" cy="0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7" name="Line 23"/>
            <p:cNvSpPr>
              <a:spLocks noChangeShapeType="1"/>
            </p:cNvSpPr>
            <p:nvPr/>
          </p:nvSpPr>
          <p:spPr bwMode="auto">
            <a:xfrm flipH="1">
              <a:off x="3600" y="288"/>
              <a:ext cx="216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8" name="Line 24"/>
            <p:cNvSpPr>
              <a:spLocks noChangeShapeType="1"/>
            </p:cNvSpPr>
            <p:nvPr/>
          </p:nvSpPr>
          <p:spPr bwMode="auto">
            <a:xfrm flipV="1">
              <a:off x="3600" y="0"/>
              <a:ext cx="0" cy="288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9" name="Line 25"/>
            <p:cNvSpPr>
              <a:spLocks noChangeShapeType="1"/>
            </p:cNvSpPr>
            <p:nvPr/>
          </p:nvSpPr>
          <p:spPr bwMode="auto">
            <a:xfrm>
              <a:off x="5520" y="1248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0" name="Line 26"/>
            <p:cNvSpPr>
              <a:spLocks noChangeShapeType="1"/>
            </p:cNvSpPr>
            <p:nvPr/>
          </p:nvSpPr>
          <p:spPr bwMode="auto">
            <a:xfrm>
              <a:off x="624" y="0"/>
              <a:ext cx="0" cy="672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1" name="Line 27"/>
            <p:cNvSpPr>
              <a:spLocks noChangeShapeType="1"/>
            </p:cNvSpPr>
            <p:nvPr/>
          </p:nvSpPr>
          <p:spPr bwMode="auto">
            <a:xfrm flipH="1">
              <a:off x="0" y="672"/>
              <a:ext cx="624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2" name="Line 28"/>
            <p:cNvSpPr>
              <a:spLocks noChangeShapeType="1"/>
            </p:cNvSpPr>
            <p:nvPr/>
          </p:nvSpPr>
          <p:spPr bwMode="auto">
            <a:xfrm flipV="1">
              <a:off x="1680" y="3936"/>
              <a:ext cx="0" cy="384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3" name="Line 29"/>
            <p:cNvSpPr>
              <a:spLocks noChangeShapeType="1"/>
            </p:cNvSpPr>
            <p:nvPr/>
          </p:nvSpPr>
          <p:spPr bwMode="auto">
            <a:xfrm>
              <a:off x="1680" y="3936"/>
              <a:ext cx="408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4" name="Line 30"/>
            <p:cNvSpPr>
              <a:spLocks noChangeShapeType="1"/>
            </p:cNvSpPr>
            <p:nvPr/>
          </p:nvSpPr>
          <p:spPr bwMode="auto">
            <a:xfrm flipH="1">
              <a:off x="0" y="3312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5" name="Line 31"/>
            <p:cNvSpPr>
              <a:spLocks noChangeShapeType="1"/>
            </p:cNvSpPr>
            <p:nvPr/>
          </p:nvSpPr>
          <p:spPr bwMode="auto">
            <a:xfrm flipH="1">
              <a:off x="0" y="3408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64275"/>
            <a:ext cx="2133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solidFill>
                  <a:schemeClr val="bg2"/>
                </a:solidFill>
              </a:defRPr>
            </a:lvl1pPr>
          </a:lstStyle>
          <a:p>
            <a:fld id="{8E70833F-7CF6-48D0-8CB3-EC9C14B97018}" type="datetimeFigureOut">
              <a:rPr lang="ru-RU" smtClean="0"/>
              <a:pPr/>
              <a:t>22.05.2012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64275"/>
            <a:ext cx="2895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67450"/>
            <a:ext cx="2133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>
                <a:solidFill>
                  <a:schemeClr val="bg2"/>
                </a:solidFill>
              </a:defRPr>
            </a:lvl1pPr>
          </a:lstStyle>
          <a:p>
            <a:fld id="{10667E84-F1AA-4FAC-8346-7708A196C13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cover dir="lu"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32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800">
          <a:solidFill>
            <a:schemeClr val="bg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400">
          <a:solidFill>
            <a:schemeClr val="bg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285728"/>
            <a:ext cx="8215370" cy="2000264"/>
          </a:xfrm>
        </p:spPr>
        <p:txBody>
          <a:bodyPr>
            <a:noAutofit/>
          </a:bodyPr>
          <a:lstStyle/>
          <a:p>
            <a:r>
              <a:rPr lang="ru-RU" sz="6000" b="1" dirty="0" smtClean="0">
                <a:solidFill>
                  <a:schemeClr val="accent1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Гаметогенез, оплодотворение </a:t>
            </a:r>
            <a:endParaRPr lang="ru-RU" sz="6000" dirty="0">
              <a:solidFill>
                <a:schemeClr val="accent1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482" name="Picture 2" descr="http://bbsv.ru/book/eyfamily/images/imgc4b-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57818" y="2292725"/>
            <a:ext cx="3371846" cy="4389914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</p:pic>
      <p:pic>
        <p:nvPicPr>
          <p:cNvPr id="20484" name="Picture 4" descr="http://900igr.net/datai/biologija/Izuchenie-kletki/0023-017-Polovye-kletk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2928934"/>
            <a:ext cx="4848225" cy="285750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</p:pic>
    </p:spTree>
  </p:cSld>
  <p:clrMapOvr>
    <a:masterClrMapping/>
  </p:clrMapOvr>
  <p:transition>
    <p:cover dir="l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b="1" dirty="0" smtClean="0">
                <a:solidFill>
                  <a:schemeClr val="accent1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Овогенез</a:t>
            </a:r>
            <a:endParaRPr lang="ru-RU" sz="4800" dirty="0">
              <a:solidFill>
                <a:schemeClr val="accent1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142985"/>
            <a:ext cx="4286280" cy="2928958"/>
          </a:xfrm>
        </p:spPr>
        <p:txBody>
          <a:bodyPr/>
          <a:lstStyle/>
          <a:p>
            <a:pPr marL="0" indent="0">
              <a:buNone/>
            </a:pPr>
            <a:r>
              <a:rPr lang="ru-RU" sz="2400" b="1" dirty="0" smtClean="0">
                <a:solidFill>
                  <a:schemeClr val="accent1">
                    <a:lumMod val="10000"/>
                  </a:schemeClr>
                </a:solidFill>
                <a:latin typeface="+mn-lt"/>
                <a:ea typeface="+mn-ea"/>
                <a:cs typeface="+mn-cs"/>
              </a:rPr>
              <a:t>Осуществляется в яичниках, подразделяется на три фазы: </a:t>
            </a:r>
          </a:p>
          <a:p>
            <a:pPr marL="0" indent="0">
              <a:buNone/>
            </a:pPr>
            <a:r>
              <a:rPr lang="ru-RU" sz="2400" b="1" dirty="0" smtClean="0">
                <a:solidFill>
                  <a:schemeClr val="accent1">
                    <a:lumMod val="10000"/>
                  </a:schemeClr>
                </a:solidFill>
                <a:latin typeface="+mn-lt"/>
                <a:ea typeface="+mn-ea"/>
                <a:cs typeface="+mn-cs"/>
              </a:rPr>
              <a:t>1) размножения, </a:t>
            </a:r>
          </a:p>
          <a:p>
            <a:pPr marL="0" indent="0">
              <a:buNone/>
            </a:pPr>
            <a:r>
              <a:rPr lang="ru-RU" sz="2400" b="1" dirty="0" smtClean="0">
                <a:solidFill>
                  <a:schemeClr val="accent1">
                    <a:lumMod val="10000"/>
                  </a:schemeClr>
                </a:solidFill>
                <a:latin typeface="+mn-lt"/>
                <a:ea typeface="+mn-ea"/>
                <a:cs typeface="+mn-cs"/>
              </a:rPr>
              <a:t>2) роста, </a:t>
            </a:r>
          </a:p>
          <a:p>
            <a:pPr marL="0" indent="0">
              <a:buNone/>
            </a:pPr>
            <a:r>
              <a:rPr lang="ru-RU" sz="2400" b="1" dirty="0" smtClean="0">
                <a:solidFill>
                  <a:schemeClr val="accent1">
                    <a:lumMod val="10000"/>
                  </a:schemeClr>
                </a:solidFill>
                <a:latin typeface="+mn-lt"/>
                <a:ea typeface="+mn-ea"/>
                <a:cs typeface="+mn-cs"/>
              </a:rPr>
              <a:t>3) созревания.</a:t>
            </a:r>
          </a:p>
          <a:p>
            <a:endParaRPr lang="ru-RU" sz="2400" b="1" dirty="0">
              <a:solidFill>
                <a:schemeClr val="accent1">
                  <a:lumMod val="10000"/>
                </a:schemeClr>
              </a:solidFill>
            </a:endParaRPr>
          </a:p>
        </p:txBody>
      </p:sp>
      <p:pic>
        <p:nvPicPr>
          <p:cNvPr id="34818" name="Picture 2" descr="http://sebelasipasatoe.files.wordpress.com/2010/05/c7-46-11-oogenesis.jpg%3Fw%3D5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7752" y="1357298"/>
            <a:ext cx="3857320" cy="3477248"/>
          </a:xfrm>
          <a:prstGeom prst="rect">
            <a:avLst/>
          </a:prstGeom>
          <a:noFill/>
        </p:spPr>
      </p:pic>
      <p:pic>
        <p:nvPicPr>
          <p:cNvPr id="5" name="Picture 4" descr="http://i2.imgbb.ru/img7/e/a/a/eaadfd0704acf62c117ce1f57684286f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4143380"/>
            <a:ext cx="4176958" cy="2428892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l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68346"/>
          </a:xfrm>
        </p:spPr>
        <p:txBody>
          <a:bodyPr/>
          <a:lstStyle/>
          <a:p>
            <a:r>
              <a:rPr lang="ru-RU" sz="4800" b="1" dirty="0" smtClean="0">
                <a:solidFill>
                  <a:schemeClr val="accent1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Овогенез</a:t>
            </a:r>
            <a:endParaRPr lang="ru-RU" sz="4800" dirty="0">
              <a:solidFill>
                <a:schemeClr val="accent1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5186370" cy="4768865"/>
          </a:xfrm>
        </p:spPr>
        <p:txBody>
          <a:bodyPr/>
          <a:lstStyle/>
          <a:p>
            <a:r>
              <a:rPr lang="ru-RU" sz="1400" dirty="0" smtClean="0">
                <a:solidFill>
                  <a:schemeClr val="accent1">
                    <a:lumMod val="10000"/>
                  </a:schemeClr>
                </a:solidFill>
                <a:latin typeface="+mn-lt"/>
                <a:ea typeface="+mn-ea"/>
                <a:cs typeface="+mn-cs"/>
              </a:rPr>
              <a:t>Во время фазы размножения диплоидные </a:t>
            </a:r>
            <a:r>
              <a:rPr lang="ru-RU" sz="1400" dirty="0" err="1" smtClean="0">
                <a:solidFill>
                  <a:schemeClr val="accent1">
                    <a:lumMod val="10000"/>
                  </a:schemeClr>
                </a:solidFill>
                <a:latin typeface="+mn-lt"/>
                <a:ea typeface="+mn-ea"/>
                <a:cs typeface="+mn-cs"/>
              </a:rPr>
              <a:t>овогонии</a:t>
            </a:r>
            <a:r>
              <a:rPr lang="ru-RU" sz="1400" dirty="0" smtClean="0">
                <a:solidFill>
                  <a:schemeClr val="accent1">
                    <a:lumMod val="10000"/>
                  </a:schemeClr>
                </a:solidFill>
                <a:latin typeface="+mn-lt"/>
                <a:ea typeface="+mn-ea"/>
                <a:cs typeface="+mn-cs"/>
              </a:rPr>
              <a:t> многократно делятся митозом. Фаза роста соответствует интерфазе 1 мейоза, т.е. во время нее происходит подготовка клеток к мейозу: клетки значительно увеличиваются в размерах вследствие накопления питательных веществ. Главным событием фазы роста является репликация ДНК. Во время фазы созревания клетки делятся мейозом. Во время первого деления мейоза они называются </a:t>
            </a:r>
            <a:r>
              <a:rPr lang="ru-RU" sz="1400" b="1" dirty="0" err="1" smtClean="0">
                <a:solidFill>
                  <a:schemeClr val="accent1">
                    <a:lumMod val="10000"/>
                  </a:schemeClr>
                </a:solidFill>
                <a:latin typeface="+mn-lt"/>
                <a:ea typeface="+mn-ea"/>
                <a:cs typeface="+mn-cs"/>
              </a:rPr>
              <a:t>овоцитами</a:t>
            </a:r>
            <a:r>
              <a:rPr lang="ru-RU" sz="1400" b="1" dirty="0" smtClean="0">
                <a:solidFill>
                  <a:schemeClr val="accent1">
                    <a:lumMod val="10000"/>
                  </a:schemeClr>
                </a:solidFill>
                <a:latin typeface="+mn-lt"/>
                <a:ea typeface="+mn-ea"/>
                <a:cs typeface="+mn-cs"/>
              </a:rPr>
              <a:t> 1-го порядка</a:t>
            </a:r>
            <a:r>
              <a:rPr lang="ru-RU" sz="1400" dirty="0" smtClean="0">
                <a:solidFill>
                  <a:schemeClr val="accent1">
                    <a:lumMod val="10000"/>
                  </a:schemeClr>
                </a:solidFill>
                <a:latin typeface="+mn-lt"/>
                <a:ea typeface="+mn-ea"/>
                <a:cs typeface="+mn-cs"/>
              </a:rPr>
              <a:t>. В результате первого </a:t>
            </a:r>
            <a:r>
              <a:rPr lang="ru-RU" sz="1400" dirty="0" err="1" smtClean="0">
                <a:solidFill>
                  <a:schemeClr val="accent1">
                    <a:lumMod val="10000"/>
                  </a:schemeClr>
                </a:solidFill>
                <a:latin typeface="+mn-lt"/>
                <a:ea typeface="+mn-ea"/>
                <a:cs typeface="+mn-cs"/>
              </a:rPr>
              <a:t>мейотического</a:t>
            </a:r>
            <a:r>
              <a:rPr lang="ru-RU" sz="1400" dirty="0" smtClean="0">
                <a:solidFill>
                  <a:schemeClr val="accent1">
                    <a:lumMod val="10000"/>
                  </a:schemeClr>
                </a:solidFill>
                <a:latin typeface="+mn-lt"/>
                <a:ea typeface="+mn-ea"/>
                <a:cs typeface="+mn-cs"/>
              </a:rPr>
              <a:t> деления возникают две дочерние клетки: мелкая, называемая первым </a:t>
            </a:r>
            <a:r>
              <a:rPr lang="ru-RU" sz="1400" b="1" dirty="0" smtClean="0">
                <a:solidFill>
                  <a:schemeClr val="accent1">
                    <a:lumMod val="10000"/>
                  </a:schemeClr>
                </a:solidFill>
                <a:latin typeface="+mn-lt"/>
                <a:ea typeface="+mn-ea"/>
                <a:cs typeface="+mn-cs"/>
              </a:rPr>
              <a:t>полярным тельцем</a:t>
            </a:r>
            <a:r>
              <a:rPr lang="ru-RU" sz="1400" dirty="0" smtClean="0">
                <a:solidFill>
                  <a:schemeClr val="accent1">
                    <a:lumMod val="10000"/>
                  </a:schemeClr>
                </a:solidFill>
                <a:latin typeface="+mn-lt"/>
                <a:ea typeface="+mn-ea"/>
                <a:cs typeface="+mn-cs"/>
              </a:rPr>
              <a:t>, и более крупная — </a:t>
            </a:r>
            <a:r>
              <a:rPr lang="ru-RU" sz="1400" b="1" dirty="0" err="1" smtClean="0">
                <a:solidFill>
                  <a:schemeClr val="accent1">
                    <a:lumMod val="10000"/>
                  </a:schemeClr>
                </a:solidFill>
                <a:latin typeface="+mn-lt"/>
                <a:ea typeface="+mn-ea"/>
                <a:cs typeface="+mn-cs"/>
              </a:rPr>
              <a:t>овоцит</a:t>
            </a:r>
            <a:r>
              <a:rPr lang="ru-RU" sz="1400" b="1" dirty="0" smtClean="0">
                <a:solidFill>
                  <a:schemeClr val="accent1">
                    <a:lumMod val="10000"/>
                  </a:schemeClr>
                </a:solidFill>
                <a:latin typeface="+mn-lt"/>
                <a:ea typeface="+mn-ea"/>
                <a:cs typeface="+mn-cs"/>
              </a:rPr>
              <a:t> 2-го порядка</a:t>
            </a:r>
            <a:r>
              <a:rPr lang="ru-RU" sz="1400" dirty="0" smtClean="0">
                <a:solidFill>
                  <a:schemeClr val="accent1">
                    <a:lumMod val="10000"/>
                  </a:schemeClr>
                </a:solidFill>
                <a:latin typeface="+mn-lt"/>
                <a:ea typeface="+mn-ea"/>
                <a:cs typeface="+mn-cs"/>
              </a:rPr>
              <a:t>. Во время второго </a:t>
            </a:r>
            <a:r>
              <a:rPr lang="ru-RU" sz="1400" dirty="0" err="1" smtClean="0">
                <a:solidFill>
                  <a:schemeClr val="accent1">
                    <a:lumMod val="10000"/>
                  </a:schemeClr>
                </a:solidFill>
                <a:latin typeface="+mn-lt"/>
                <a:ea typeface="+mn-ea"/>
                <a:cs typeface="+mn-cs"/>
              </a:rPr>
              <a:t>мейотического</a:t>
            </a:r>
            <a:r>
              <a:rPr lang="ru-RU" sz="1400" dirty="0" smtClean="0">
                <a:solidFill>
                  <a:schemeClr val="accent1">
                    <a:lumMod val="10000"/>
                  </a:schemeClr>
                </a:solidFill>
                <a:latin typeface="+mn-lt"/>
                <a:ea typeface="+mn-ea"/>
                <a:cs typeface="+mn-cs"/>
              </a:rPr>
              <a:t> деления </a:t>
            </a:r>
            <a:r>
              <a:rPr lang="ru-RU" sz="1400" dirty="0" err="1" smtClean="0">
                <a:solidFill>
                  <a:schemeClr val="accent1">
                    <a:lumMod val="10000"/>
                  </a:schemeClr>
                </a:solidFill>
                <a:latin typeface="+mn-lt"/>
                <a:ea typeface="+mn-ea"/>
                <a:cs typeface="+mn-cs"/>
              </a:rPr>
              <a:t>овоцит</a:t>
            </a:r>
            <a:r>
              <a:rPr lang="ru-RU" sz="1400" dirty="0" smtClean="0">
                <a:solidFill>
                  <a:schemeClr val="accent1">
                    <a:lumMod val="10000"/>
                  </a:schemeClr>
                </a:solidFill>
                <a:latin typeface="+mn-lt"/>
                <a:ea typeface="+mn-ea"/>
                <a:cs typeface="+mn-cs"/>
              </a:rPr>
              <a:t> 2-го порядка делится с образованием яйцеклетки и второго полярного тельца, а первое полярное тельце — с образованием третьего и четвертого полярных телец. Таким образом, в результате мейоза из одного </a:t>
            </a:r>
            <a:r>
              <a:rPr lang="ru-RU" sz="1400" dirty="0" err="1" smtClean="0">
                <a:solidFill>
                  <a:schemeClr val="accent1">
                    <a:lumMod val="10000"/>
                  </a:schemeClr>
                </a:solidFill>
                <a:latin typeface="+mn-lt"/>
                <a:ea typeface="+mn-ea"/>
                <a:cs typeface="+mn-cs"/>
              </a:rPr>
              <a:t>овоцита</a:t>
            </a:r>
            <a:r>
              <a:rPr lang="ru-RU" sz="1400" dirty="0" smtClean="0">
                <a:solidFill>
                  <a:schemeClr val="accent1">
                    <a:lumMod val="10000"/>
                  </a:schemeClr>
                </a:solidFill>
                <a:latin typeface="+mn-lt"/>
                <a:ea typeface="+mn-ea"/>
                <a:cs typeface="+mn-cs"/>
              </a:rPr>
              <a:t> 1-го порядка образуются одна яйцеклетка и три полярных тельца.</a:t>
            </a:r>
          </a:p>
          <a:p>
            <a:endParaRPr lang="ru-RU" sz="1400" b="1" dirty="0">
              <a:solidFill>
                <a:schemeClr val="accent1">
                  <a:lumMod val="10000"/>
                </a:schemeClr>
              </a:solidFill>
            </a:endParaRPr>
          </a:p>
        </p:txBody>
      </p:sp>
      <p:pic>
        <p:nvPicPr>
          <p:cNvPr id="5" name="Рисунок 4" descr="535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72132" y="1087261"/>
            <a:ext cx="3116747" cy="5547851"/>
          </a:xfrm>
          <a:prstGeom prst="rect">
            <a:avLst/>
          </a:prstGeom>
        </p:spPr>
      </p:pic>
    </p:spTree>
  </p:cSld>
  <p:clrMapOvr>
    <a:masterClrMapping/>
  </p:clrMapOvr>
  <p:transition>
    <p:cover dir="l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68346"/>
          </a:xfrm>
        </p:spPr>
        <p:txBody>
          <a:bodyPr/>
          <a:lstStyle/>
          <a:p>
            <a:r>
              <a:rPr lang="ru-RU" sz="4800" b="1" dirty="0" smtClean="0">
                <a:solidFill>
                  <a:schemeClr val="accent1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Овогенез</a:t>
            </a:r>
            <a:endParaRPr lang="ru-RU" sz="4800" dirty="0">
              <a:solidFill>
                <a:schemeClr val="accent1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5186370" cy="4768865"/>
          </a:xfrm>
        </p:spPr>
        <p:txBody>
          <a:bodyPr/>
          <a:lstStyle/>
          <a:p>
            <a:r>
              <a:rPr lang="ru-RU" sz="1400" dirty="0" smtClean="0">
                <a:solidFill>
                  <a:schemeClr val="accent1">
                    <a:lumMod val="10000"/>
                  </a:schemeClr>
                </a:solidFill>
                <a:latin typeface="+mn-lt"/>
                <a:ea typeface="+mn-ea"/>
                <a:cs typeface="+mn-cs"/>
              </a:rPr>
              <a:t>В отличие от образования сперматозоидов, которое происходит только после достижения половой зрелости, процесс образования яйцеклеток у человека начинается еще в эмбриональном периоде и течет прерывисто. У зародыша полностью осуществляются фазы размножения и роста и начинается фаза созревания. К моменту рождения девочки в ее яичниках находятся сотни тысяч </a:t>
            </a:r>
            <a:r>
              <a:rPr lang="ru-RU" sz="1400" dirty="0" err="1" smtClean="0">
                <a:solidFill>
                  <a:schemeClr val="accent1">
                    <a:lumMod val="10000"/>
                  </a:schemeClr>
                </a:solidFill>
                <a:latin typeface="+mn-lt"/>
                <a:ea typeface="+mn-ea"/>
                <a:cs typeface="+mn-cs"/>
              </a:rPr>
              <a:t>овоцитов</a:t>
            </a:r>
            <a:r>
              <a:rPr lang="ru-RU" sz="1400" dirty="0" smtClean="0">
                <a:solidFill>
                  <a:schemeClr val="accent1">
                    <a:lumMod val="10000"/>
                  </a:schemeClr>
                </a:solidFill>
                <a:latin typeface="+mn-lt"/>
                <a:ea typeface="+mn-ea"/>
                <a:cs typeface="+mn-cs"/>
              </a:rPr>
              <a:t> 1-го порядка, остановившихся, «застывших» на стадии </a:t>
            </a:r>
            <a:r>
              <a:rPr lang="ru-RU" sz="1400" dirty="0" err="1" smtClean="0">
                <a:solidFill>
                  <a:schemeClr val="accent1">
                    <a:lumMod val="10000"/>
                  </a:schemeClr>
                </a:solidFill>
                <a:latin typeface="+mn-lt"/>
                <a:ea typeface="+mn-ea"/>
                <a:cs typeface="+mn-cs"/>
              </a:rPr>
              <a:t>диплотены</a:t>
            </a:r>
            <a:r>
              <a:rPr lang="ru-RU" sz="1400" dirty="0" smtClean="0">
                <a:solidFill>
                  <a:schemeClr val="accent1">
                    <a:lumMod val="10000"/>
                  </a:schemeClr>
                </a:solidFill>
                <a:latin typeface="+mn-lt"/>
                <a:ea typeface="+mn-ea"/>
                <a:cs typeface="+mn-cs"/>
              </a:rPr>
              <a:t> профазы 1 мейоза — </a:t>
            </a:r>
            <a:r>
              <a:rPr lang="ru-RU" sz="1400" b="1" dirty="0" smtClean="0">
                <a:solidFill>
                  <a:schemeClr val="accent1">
                    <a:lumMod val="10000"/>
                  </a:schemeClr>
                </a:solidFill>
                <a:latin typeface="+mn-lt"/>
                <a:ea typeface="+mn-ea"/>
                <a:cs typeface="+mn-cs"/>
              </a:rPr>
              <a:t>первый блок овогенеза</a:t>
            </a:r>
            <a:r>
              <a:rPr lang="ru-RU" sz="1400" dirty="0" smtClean="0">
                <a:solidFill>
                  <a:schemeClr val="accent1">
                    <a:lumMod val="10000"/>
                  </a:schemeClr>
                </a:solidFill>
                <a:latin typeface="+mn-lt"/>
                <a:ea typeface="+mn-ea"/>
                <a:cs typeface="+mn-cs"/>
              </a:rPr>
              <a:t>.</a:t>
            </a:r>
          </a:p>
          <a:p>
            <a:r>
              <a:rPr lang="ru-RU" sz="1400" dirty="0" smtClean="0">
                <a:solidFill>
                  <a:schemeClr val="accent1">
                    <a:lumMod val="10000"/>
                  </a:schemeClr>
                </a:solidFill>
                <a:latin typeface="+mn-lt"/>
                <a:ea typeface="+mn-ea"/>
                <a:cs typeface="+mn-cs"/>
              </a:rPr>
              <a:t>В период полового созревания мейоз возобновится: примерно каждый месяц под действием половых гормонов один из </a:t>
            </a:r>
            <a:r>
              <a:rPr lang="ru-RU" sz="1400" dirty="0" err="1" smtClean="0">
                <a:solidFill>
                  <a:schemeClr val="accent1">
                    <a:lumMod val="10000"/>
                  </a:schemeClr>
                </a:solidFill>
                <a:latin typeface="+mn-lt"/>
                <a:ea typeface="+mn-ea"/>
                <a:cs typeface="+mn-cs"/>
              </a:rPr>
              <a:t>овоцитов</a:t>
            </a:r>
            <a:r>
              <a:rPr lang="ru-RU" sz="1400" dirty="0" smtClean="0">
                <a:solidFill>
                  <a:schemeClr val="accent1">
                    <a:lumMod val="10000"/>
                  </a:schemeClr>
                </a:solidFill>
                <a:latin typeface="+mn-lt"/>
                <a:ea typeface="+mn-ea"/>
                <a:cs typeface="+mn-cs"/>
              </a:rPr>
              <a:t> (редко два) будет доходить до метафазы 2 мейоза — </a:t>
            </a:r>
            <a:r>
              <a:rPr lang="ru-RU" sz="1400" b="1" dirty="0" smtClean="0">
                <a:solidFill>
                  <a:schemeClr val="accent1">
                    <a:lumMod val="10000"/>
                  </a:schemeClr>
                </a:solidFill>
                <a:latin typeface="+mn-lt"/>
                <a:ea typeface="+mn-ea"/>
                <a:cs typeface="+mn-cs"/>
              </a:rPr>
              <a:t>второй блок овогенеза</a:t>
            </a:r>
            <a:r>
              <a:rPr lang="ru-RU" sz="1400" dirty="0" smtClean="0">
                <a:solidFill>
                  <a:schemeClr val="accent1">
                    <a:lumMod val="10000"/>
                  </a:schemeClr>
                </a:solidFill>
                <a:latin typeface="+mn-lt"/>
                <a:ea typeface="+mn-ea"/>
                <a:cs typeface="+mn-cs"/>
              </a:rPr>
              <a:t>. Мейоз может пройти до конца только при условии оплодотворения; если оплодотворение не происходит, </a:t>
            </a:r>
            <a:r>
              <a:rPr lang="ru-RU" sz="1400" dirty="0" err="1" smtClean="0">
                <a:solidFill>
                  <a:schemeClr val="accent1">
                    <a:lumMod val="10000"/>
                  </a:schemeClr>
                </a:solidFill>
                <a:latin typeface="+mn-lt"/>
                <a:ea typeface="+mn-ea"/>
                <a:cs typeface="+mn-cs"/>
              </a:rPr>
              <a:t>овоцит</a:t>
            </a:r>
            <a:r>
              <a:rPr lang="ru-RU" sz="1400" dirty="0" smtClean="0">
                <a:solidFill>
                  <a:schemeClr val="accent1">
                    <a:lumMod val="10000"/>
                  </a:schemeClr>
                </a:solidFill>
                <a:latin typeface="+mn-lt"/>
                <a:ea typeface="+mn-ea"/>
                <a:cs typeface="+mn-cs"/>
              </a:rPr>
              <a:t> 2-го порядка погибает и выводится из организма.</a:t>
            </a:r>
          </a:p>
          <a:p>
            <a:endParaRPr lang="ru-RU" sz="1400" b="1" dirty="0">
              <a:solidFill>
                <a:schemeClr val="accent1">
                  <a:lumMod val="10000"/>
                </a:schemeClr>
              </a:solidFill>
            </a:endParaRPr>
          </a:p>
        </p:txBody>
      </p:sp>
      <p:pic>
        <p:nvPicPr>
          <p:cNvPr id="5" name="Рисунок 4" descr="535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72132" y="1087261"/>
            <a:ext cx="3116747" cy="5547851"/>
          </a:xfrm>
          <a:prstGeom prst="rect">
            <a:avLst/>
          </a:prstGeom>
        </p:spPr>
      </p:pic>
    </p:spTree>
  </p:cSld>
  <p:clrMapOvr>
    <a:masterClrMapping/>
  </p:clrMapOvr>
  <p:transition>
    <p:cover dir="l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b="1" dirty="0" smtClean="0">
                <a:solidFill>
                  <a:schemeClr val="accent1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Строение яйцеклеток</a:t>
            </a:r>
            <a:endParaRPr lang="ru-RU" sz="4800" dirty="0">
              <a:solidFill>
                <a:schemeClr val="accent1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9"/>
            <a:ext cx="8258204" cy="2357454"/>
          </a:xfrm>
        </p:spPr>
        <p:txBody>
          <a:bodyPr/>
          <a:lstStyle/>
          <a:p>
            <a:r>
              <a:rPr lang="ru-RU" sz="2000" dirty="0" smtClean="0">
                <a:solidFill>
                  <a:schemeClr val="accent1">
                    <a:lumMod val="10000"/>
                  </a:schemeClr>
                </a:solidFill>
                <a:latin typeface="+mn-lt"/>
                <a:ea typeface="+mn-ea"/>
                <a:cs typeface="+mn-cs"/>
              </a:rPr>
              <a:t>Форма яйцеклеток обычно округлая. Размеры яйцеклеток колеблются в широких пределах — от нескольких десятков микрометров до нескольких сантиметров (яйцеклетка человека — около 120 мкм). К особенностям строения яйцеклеток относятся: наличие оболочек, располагающихся поверх плазматической мембраны и наличие в цитоплазме более или менее большого количества запасных питательных веществ.</a:t>
            </a:r>
          </a:p>
          <a:p>
            <a:endParaRPr lang="ru-RU" sz="2000" dirty="0">
              <a:solidFill>
                <a:schemeClr val="accent1">
                  <a:lumMod val="10000"/>
                </a:schemeClr>
              </a:solidFill>
            </a:endParaRPr>
          </a:p>
        </p:txBody>
      </p:sp>
      <p:pic>
        <p:nvPicPr>
          <p:cNvPr id="37890" name="Picture 2" descr="http://anatomiya.ucoz.ru/img4/75_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3929066"/>
            <a:ext cx="5536040" cy="2714644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l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357167"/>
            <a:ext cx="8229600" cy="3357586"/>
          </a:xfrm>
        </p:spPr>
        <p:txBody>
          <a:bodyPr/>
          <a:lstStyle/>
          <a:p>
            <a:r>
              <a:rPr lang="ru-RU" sz="2000" dirty="0" smtClean="0">
                <a:solidFill>
                  <a:schemeClr val="accent1">
                    <a:lumMod val="10000"/>
                  </a:schemeClr>
                </a:solidFill>
                <a:latin typeface="+mn-lt"/>
                <a:ea typeface="+mn-ea"/>
                <a:cs typeface="+mn-cs"/>
              </a:rPr>
              <a:t>В связи с накоплением питательных веществ, у яйцеклеток появляется полярность. Противоположные полюсы называются </a:t>
            </a:r>
            <a:r>
              <a:rPr lang="ru-RU" sz="2000" b="1" dirty="0" smtClean="0">
                <a:solidFill>
                  <a:schemeClr val="accent1">
                    <a:lumMod val="10000"/>
                  </a:schemeClr>
                </a:solidFill>
                <a:latin typeface="+mn-lt"/>
                <a:ea typeface="+mn-ea"/>
                <a:cs typeface="+mn-cs"/>
              </a:rPr>
              <a:t>вегетативным</a:t>
            </a:r>
            <a:r>
              <a:rPr lang="ru-RU" sz="2000" dirty="0" smtClean="0">
                <a:solidFill>
                  <a:schemeClr val="accent1">
                    <a:lumMod val="10000"/>
                  </a:schemeClr>
                </a:solidFill>
                <a:latin typeface="+mn-lt"/>
                <a:ea typeface="+mn-ea"/>
                <a:cs typeface="+mn-cs"/>
              </a:rPr>
              <a:t> и </a:t>
            </a:r>
            <a:r>
              <a:rPr lang="ru-RU" sz="2000" b="1" dirty="0" smtClean="0">
                <a:solidFill>
                  <a:schemeClr val="accent1">
                    <a:lumMod val="10000"/>
                  </a:schemeClr>
                </a:solidFill>
                <a:latin typeface="+mn-lt"/>
                <a:ea typeface="+mn-ea"/>
                <a:cs typeface="+mn-cs"/>
              </a:rPr>
              <a:t>анимальным</a:t>
            </a:r>
            <a:r>
              <a:rPr lang="ru-RU" sz="2000" dirty="0" smtClean="0">
                <a:solidFill>
                  <a:schemeClr val="accent1">
                    <a:lumMod val="10000"/>
                  </a:schemeClr>
                </a:solidFill>
                <a:latin typeface="+mn-lt"/>
                <a:ea typeface="+mn-ea"/>
                <a:cs typeface="+mn-cs"/>
              </a:rPr>
              <a:t>. Поляризация проявляется в том, что происходит изменение местоположения ядра в клетке (оно смещается в сторону анимального полюса), а также в особенностях распределения цитоплазматических включений (во многих яйцах количество желтка возрастает от анимального к вегетативному полюсу).</a:t>
            </a:r>
          </a:p>
          <a:p>
            <a:r>
              <a:rPr lang="ru-RU" sz="2000" dirty="0" smtClean="0">
                <a:solidFill>
                  <a:schemeClr val="accent1">
                    <a:lumMod val="10000"/>
                  </a:schemeClr>
                </a:solidFill>
                <a:latin typeface="+mn-lt"/>
                <a:ea typeface="+mn-ea"/>
                <a:cs typeface="+mn-cs"/>
              </a:rPr>
              <a:t>Яйцеклетка человека была открыта в 1827 году К.М. Бэром.</a:t>
            </a:r>
          </a:p>
          <a:p>
            <a:endParaRPr lang="ru-RU" sz="2000" dirty="0">
              <a:solidFill>
                <a:schemeClr val="accent1">
                  <a:lumMod val="10000"/>
                </a:schemeClr>
              </a:solidFill>
            </a:endParaRPr>
          </a:p>
        </p:txBody>
      </p:sp>
      <p:pic>
        <p:nvPicPr>
          <p:cNvPr id="38914" name="Picture 2" descr="http://img.encyc.yandex.net/illustrations/bse/pictures/02443/14395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3571876"/>
            <a:ext cx="3357586" cy="3038539"/>
          </a:xfrm>
          <a:prstGeom prst="rect">
            <a:avLst/>
          </a:prstGeom>
          <a:noFill/>
          <a:ln>
            <a:solidFill>
              <a:schemeClr val="tx2">
                <a:lumMod val="95000"/>
                <a:lumOff val="5000"/>
              </a:schemeClr>
            </a:solidFill>
          </a:ln>
        </p:spPr>
      </p:pic>
      <p:sp>
        <p:nvSpPr>
          <p:cNvPr id="5" name="TextBox 4"/>
          <p:cNvSpPr txBox="1"/>
          <p:nvPr/>
        </p:nvSpPr>
        <p:spPr>
          <a:xfrm>
            <a:off x="4143372" y="4000504"/>
            <a:ext cx="4357718" cy="1754326"/>
          </a:xfrm>
          <a:prstGeom prst="rect">
            <a:avLst/>
          </a:prstGeom>
          <a:noFill/>
          <a:ln>
            <a:solidFill>
              <a:schemeClr val="tx2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Строение яйца у гидры (1), кольчатого червя из рода </a:t>
            </a:r>
            <a:r>
              <a:rPr lang="ru-RU" dirty="0" err="1" smtClean="0"/>
              <a:t>Urechis</a:t>
            </a:r>
            <a:r>
              <a:rPr lang="ru-RU" dirty="0" smtClean="0"/>
              <a:t> (2), морского ежа (3), дрозофилы (4, яйцо вскоре после оплодотворения), окуня (5), курицы (6), человека (7)</a:t>
            </a:r>
            <a:endParaRPr lang="ru-RU" dirty="0"/>
          </a:p>
        </p:txBody>
      </p:sp>
    </p:spTree>
  </p:cSld>
  <p:clrMapOvr>
    <a:masterClrMapping/>
  </p:clrMapOvr>
  <p:transition>
    <p:cover dir="l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b="1" dirty="0" smtClean="0">
                <a:solidFill>
                  <a:schemeClr val="accent1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Оплодотворение</a:t>
            </a:r>
            <a:endParaRPr lang="ru-RU" sz="4800" dirty="0">
              <a:solidFill>
                <a:schemeClr val="accent1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214974"/>
          </a:xfrm>
        </p:spPr>
        <p:txBody>
          <a:bodyPr/>
          <a:lstStyle/>
          <a:p>
            <a:r>
              <a:rPr lang="ru-RU" sz="2000" dirty="0" smtClean="0">
                <a:solidFill>
                  <a:schemeClr val="tx1"/>
                </a:solidFill>
              </a:rPr>
              <a:t>Процесс слияния мужской и женской половых клеток, приводящий к образованию зиготы, которая дает начало новому организму, называется </a:t>
            </a:r>
            <a:r>
              <a:rPr lang="ru-RU" sz="2000" b="1" dirty="0" smtClean="0">
                <a:solidFill>
                  <a:schemeClr val="tx1"/>
                </a:solidFill>
              </a:rPr>
              <a:t>оплодотворением</a:t>
            </a:r>
            <a:r>
              <a:rPr lang="ru-RU" sz="2000" dirty="0" smtClean="0">
                <a:solidFill>
                  <a:schemeClr val="tx1"/>
                </a:solidFill>
              </a:rPr>
              <a:t>. </a:t>
            </a:r>
          </a:p>
          <a:p>
            <a:r>
              <a:rPr lang="ru-RU" sz="2000" dirty="0" smtClean="0">
                <a:solidFill>
                  <a:schemeClr val="tx1"/>
                </a:solidFill>
              </a:rPr>
              <a:t>Собственно процесс оплодотворения начинается с момента контакта сперматозоида и яйцеклетки. В момент такого контакта плазматическая мембрана </a:t>
            </a:r>
            <a:r>
              <a:rPr lang="ru-RU" sz="2000" dirty="0" err="1" smtClean="0">
                <a:solidFill>
                  <a:schemeClr val="tx1"/>
                </a:solidFill>
              </a:rPr>
              <a:t>акросомального</a:t>
            </a:r>
            <a:r>
              <a:rPr lang="ru-RU" sz="2000" dirty="0" smtClean="0">
                <a:solidFill>
                  <a:schemeClr val="tx1"/>
                </a:solidFill>
              </a:rPr>
              <a:t> выроста и прилежащая к ней часть мембраны </a:t>
            </a:r>
            <a:r>
              <a:rPr lang="ru-RU" sz="2000" dirty="0" err="1" smtClean="0">
                <a:solidFill>
                  <a:schemeClr val="tx1"/>
                </a:solidFill>
              </a:rPr>
              <a:t>акросомального</a:t>
            </a:r>
            <a:r>
              <a:rPr lang="ru-RU" sz="2000" dirty="0" smtClean="0">
                <a:solidFill>
                  <a:schemeClr val="tx1"/>
                </a:solidFill>
              </a:rPr>
              <a:t> пузырька растворяются, фермент </a:t>
            </a:r>
            <a:r>
              <a:rPr lang="ru-RU" sz="2000" dirty="0" err="1" smtClean="0">
                <a:solidFill>
                  <a:schemeClr val="tx1"/>
                </a:solidFill>
              </a:rPr>
              <a:t>гиалуронидаза</a:t>
            </a:r>
            <a:r>
              <a:rPr lang="ru-RU" sz="2000" dirty="0" smtClean="0">
                <a:solidFill>
                  <a:schemeClr val="tx1"/>
                </a:solidFill>
              </a:rPr>
              <a:t> и другие биологически активные вещества, содержащиеся в </a:t>
            </a:r>
            <a:r>
              <a:rPr lang="ru-RU" sz="2000" dirty="0" err="1" smtClean="0">
                <a:solidFill>
                  <a:schemeClr val="tx1"/>
                </a:solidFill>
              </a:rPr>
              <a:t>акросоме</a:t>
            </a:r>
            <a:r>
              <a:rPr lang="ru-RU" sz="2000" dirty="0" smtClean="0">
                <a:solidFill>
                  <a:schemeClr val="tx1"/>
                </a:solidFill>
              </a:rPr>
              <a:t>, выделяются наружу и растворяют участок яйцевой оболочки. </a:t>
            </a:r>
          </a:p>
          <a:p>
            <a:r>
              <a:rPr lang="ru-RU" sz="2000" dirty="0" smtClean="0">
                <a:solidFill>
                  <a:schemeClr val="tx1"/>
                </a:solidFill>
              </a:rPr>
              <a:t>Чаще всего сперматозоид полностью втягивается в яйцо, иногда жгутик остается снаружи и отбрасывается. С момента проникновения сперматозоида в яйцо гаметы перестают существовать, так как образуют единую клетку — зиготу. </a:t>
            </a:r>
            <a:endParaRPr lang="ru-RU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cover dir="l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b="1" dirty="0" smtClean="0">
                <a:solidFill>
                  <a:schemeClr val="accent1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Оплодотворение</a:t>
            </a:r>
            <a:endParaRPr lang="ru-RU" sz="4800" dirty="0">
              <a:solidFill>
                <a:schemeClr val="accent1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214974"/>
          </a:xfrm>
        </p:spPr>
        <p:txBody>
          <a:bodyPr/>
          <a:lstStyle/>
          <a:p>
            <a:r>
              <a:rPr lang="ru-RU" sz="2000" dirty="0" smtClean="0">
                <a:solidFill>
                  <a:schemeClr val="tx1"/>
                </a:solidFill>
              </a:rPr>
              <a:t>Ядро сперматозоида набухает, его хроматин разрыхляется, ядерная оболочка растворяется, и он превращается в </a:t>
            </a:r>
            <a:r>
              <a:rPr lang="ru-RU" sz="2000" b="1" dirty="0" smtClean="0">
                <a:solidFill>
                  <a:schemeClr val="tx1"/>
                </a:solidFill>
              </a:rPr>
              <a:t>мужской </a:t>
            </a:r>
            <a:r>
              <a:rPr lang="ru-RU" sz="2000" b="1" dirty="0" err="1" smtClean="0">
                <a:solidFill>
                  <a:schemeClr val="tx1"/>
                </a:solidFill>
              </a:rPr>
              <a:t>пронуклеус</a:t>
            </a:r>
            <a:r>
              <a:rPr lang="ru-RU" sz="2000" dirty="0" smtClean="0">
                <a:solidFill>
                  <a:schemeClr val="tx1"/>
                </a:solidFill>
              </a:rPr>
              <a:t>. </a:t>
            </a:r>
          </a:p>
          <a:p>
            <a:r>
              <a:rPr lang="ru-RU" sz="2000" dirty="0" smtClean="0">
                <a:solidFill>
                  <a:schemeClr val="tx1"/>
                </a:solidFill>
              </a:rPr>
              <a:t>Это происходит одновременно с завершением второго деления мейоза ядра яйцеклетки, которое возобновилось благодаря оплодотворению. </a:t>
            </a:r>
          </a:p>
          <a:p>
            <a:r>
              <a:rPr lang="ru-RU" sz="2000" dirty="0" smtClean="0">
                <a:solidFill>
                  <a:schemeClr val="tx1"/>
                </a:solidFill>
              </a:rPr>
              <a:t>Постепенно ядро яйцеклетки превращается в </a:t>
            </a:r>
            <a:r>
              <a:rPr lang="ru-RU" sz="2000" b="1" dirty="0" smtClean="0">
                <a:solidFill>
                  <a:schemeClr val="tx1"/>
                </a:solidFill>
              </a:rPr>
              <a:t>женский </a:t>
            </a:r>
            <a:r>
              <a:rPr lang="ru-RU" sz="2000" b="1" dirty="0" err="1" smtClean="0">
                <a:solidFill>
                  <a:schemeClr val="tx1"/>
                </a:solidFill>
              </a:rPr>
              <a:t>пронуклеус</a:t>
            </a:r>
            <a:r>
              <a:rPr lang="ru-RU" sz="2000" dirty="0" smtClean="0">
                <a:solidFill>
                  <a:schemeClr val="tx1"/>
                </a:solidFill>
              </a:rPr>
              <a:t>. </a:t>
            </a:r>
            <a:r>
              <a:rPr lang="ru-RU" sz="2000" dirty="0" err="1" smtClean="0">
                <a:solidFill>
                  <a:schemeClr val="tx1"/>
                </a:solidFill>
              </a:rPr>
              <a:t>Пронуклеусы</a:t>
            </a:r>
            <a:r>
              <a:rPr lang="ru-RU" sz="2000" dirty="0" smtClean="0">
                <a:solidFill>
                  <a:schemeClr val="tx1"/>
                </a:solidFill>
              </a:rPr>
              <a:t> перемещаются к центру яйцеклетки, происходит репликация ДНК, и после их слияния набор хромосом и ДНК зиготы становится «2</a:t>
            </a:r>
            <a:r>
              <a:rPr lang="ru-RU" sz="2000" i="1" dirty="0" smtClean="0">
                <a:solidFill>
                  <a:schemeClr val="tx1"/>
                </a:solidFill>
              </a:rPr>
              <a:t>n</a:t>
            </a:r>
            <a:r>
              <a:rPr lang="ru-RU" sz="2000" dirty="0" smtClean="0">
                <a:solidFill>
                  <a:schemeClr val="tx1"/>
                </a:solidFill>
              </a:rPr>
              <a:t> 4</a:t>
            </a:r>
            <a:r>
              <a:rPr lang="ru-RU" sz="2000" i="1" dirty="0" smtClean="0">
                <a:solidFill>
                  <a:schemeClr val="tx1"/>
                </a:solidFill>
              </a:rPr>
              <a:t>c</a:t>
            </a:r>
            <a:r>
              <a:rPr lang="ru-RU" sz="2000" dirty="0" smtClean="0">
                <a:solidFill>
                  <a:schemeClr val="tx1"/>
                </a:solidFill>
              </a:rPr>
              <a:t>». Объединение </a:t>
            </a:r>
            <a:r>
              <a:rPr lang="ru-RU" sz="2000" dirty="0" err="1" smtClean="0">
                <a:solidFill>
                  <a:schemeClr val="tx1"/>
                </a:solidFill>
              </a:rPr>
              <a:t>пронуклеусов</a:t>
            </a:r>
            <a:r>
              <a:rPr lang="ru-RU" sz="2000" dirty="0" smtClean="0">
                <a:solidFill>
                  <a:schemeClr val="tx1"/>
                </a:solidFill>
              </a:rPr>
              <a:t> и представляет собой </a:t>
            </a:r>
            <a:r>
              <a:rPr lang="ru-RU" sz="2000" b="1" dirty="0" smtClean="0">
                <a:solidFill>
                  <a:schemeClr val="tx1"/>
                </a:solidFill>
              </a:rPr>
              <a:t>собственно оплодотворение</a:t>
            </a:r>
            <a:r>
              <a:rPr lang="ru-RU" sz="2000" dirty="0" smtClean="0">
                <a:solidFill>
                  <a:schemeClr val="tx1"/>
                </a:solidFill>
              </a:rPr>
              <a:t>. </a:t>
            </a:r>
          </a:p>
          <a:p>
            <a:r>
              <a:rPr lang="ru-RU" sz="2000" dirty="0" smtClean="0">
                <a:solidFill>
                  <a:schemeClr val="tx1"/>
                </a:solidFill>
              </a:rPr>
              <a:t>Таким образом, оплодотворение заканчивается образованием зиготы с диплоидным ядром.</a:t>
            </a:r>
          </a:p>
          <a:p>
            <a:endParaRPr lang="ru-RU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cover dir="l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39784"/>
          </a:xfrm>
        </p:spPr>
        <p:txBody>
          <a:bodyPr/>
          <a:lstStyle/>
          <a:p>
            <a:r>
              <a:rPr lang="ru-RU" sz="4800" b="1" dirty="0" smtClean="0">
                <a:solidFill>
                  <a:schemeClr val="accent1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Оплодотворение</a:t>
            </a:r>
            <a:endParaRPr lang="ru-RU" sz="4800" dirty="0">
              <a:solidFill>
                <a:schemeClr val="accent1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58204" cy="1214446"/>
          </a:xfrm>
          <a:ln w="19050">
            <a:solidFill>
              <a:srgbClr val="663300"/>
            </a:solidFill>
          </a:ln>
        </p:spPr>
        <p:txBody>
          <a:bodyPr/>
          <a:lstStyle/>
          <a:p>
            <a:r>
              <a:rPr lang="ru-RU" sz="2400" b="1" i="1" dirty="0" smtClean="0">
                <a:solidFill>
                  <a:schemeClr val="tx1"/>
                </a:solidFill>
              </a:rPr>
              <a:t>Оплодотворение — необратимый процесс, то есть однажды оплодотворенное яйцо не может быть оплодотворено вновь.</a:t>
            </a:r>
          </a:p>
        </p:txBody>
      </p:sp>
      <p:pic>
        <p:nvPicPr>
          <p:cNvPr id="1026" name="Picture 2" descr="http://www.moya-detka.ru/wp-content/uploads/2011/09/oplodotvoreniye-yayzekletki-212x3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43702" y="2928934"/>
            <a:ext cx="2019300" cy="28575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500034" y="2500306"/>
            <a:ext cx="614366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"/>
            <a:r>
              <a:rPr lang="ru-RU" sz="2000" dirty="0" smtClean="0"/>
              <a:t>В зависимости от количества особей, принимающих участие в половом размножении, различают:</a:t>
            </a:r>
          </a:p>
          <a:p>
            <a:pPr marL="266700">
              <a:buFont typeface="Courier New" pitchFamily="49" charset="0"/>
              <a:buChar char="o"/>
            </a:pPr>
            <a:r>
              <a:rPr lang="ru-RU" sz="2000" b="1" dirty="0" smtClean="0"/>
              <a:t>перекрестное оплодотворение</a:t>
            </a:r>
            <a:r>
              <a:rPr lang="ru-RU" sz="2000" dirty="0" smtClean="0"/>
              <a:t> - </a:t>
            </a:r>
            <a:r>
              <a:rPr lang="ru-RU" sz="2000" dirty="0" err="1" smtClean="0"/>
              <a:t>оплодотворение</a:t>
            </a:r>
            <a:r>
              <a:rPr lang="ru-RU" sz="2000" dirty="0" smtClean="0"/>
              <a:t>, в котором принимают участие гаметы, образованные разными организмами; </a:t>
            </a:r>
          </a:p>
          <a:p>
            <a:pPr marL="266700">
              <a:buFont typeface="Courier New" pitchFamily="49" charset="0"/>
              <a:buChar char="o"/>
            </a:pPr>
            <a:r>
              <a:rPr lang="ru-RU" sz="2000" b="1" dirty="0" smtClean="0"/>
              <a:t>самооплодотворение</a:t>
            </a:r>
            <a:r>
              <a:rPr lang="ru-RU" sz="2000" dirty="0" smtClean="0"/>
              <a:t> - оплодотворение, при котором сливаются гаметы, образованные одним и тем же организмом (ленточные черви).</a:t>
            </a:r>
          </a:p>
          <a:p>
            <a:endParaRPr lang="ru-RU" sz="2000" dirty="0"/>
          </a:p>
        </p:txBody>
      </p:sp>
    </p:spTree>
  </p:cSld>
  <p:clrMapOvr>
    <a:masterClrMapping/>
  </p:clrMapOvr>
  <p:transition>
    <p:cover dir="l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Онтогенез</a:t>
            </a:r>
            <a:endParaRPr lang="ru-RU" sz="4800" dirty="0">
              <a:solidFill>
                <a:srgbClr val="66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543312"/>
          </a:xfrm>
        </p:spPr>
        <p:txBody>
          <a:bodyPr/>
          <a:lstStyle/>
          <a:p>
            <a:r>
              <a:rPr lang="ru-RU" b="1" dirty="0" smtClean="0">
                <a:solidFill>
                  <a:schemeClr val="accent1">
                    <a:lumMod val="10000"/>
                  </a:schemeClr>
                </a:solidFill>
                <a:latin typeface="+mn-lt"/>
                <a:ea typeface="+mn-ea"/>
                <a:cs typeface="+mn-cs"/>
              </a:rPr>
              <a:t>Это индивидуальное развитие особи, совокупность ее взаимосвязанных преобразований, закономерно совершающихся в процессе осуществления жизненного цикла от момента образования зиготы до смерти.</a:t>
            </a:r>
          </a:p>
          <a:p>
            <a:endParaRPr lang="ru-RU" b="1" dirty="0">
              <a:solidFill>
                <a:schemeClr val="accent1">
                  <a:lumMod val="10000"/>
                </a:schemeClr>
              </a:solidFill>
            </a:endParaRPr>
          </a:p>
        </p:txBody>
      </p:sp>
      <p:pic>
        <p:nvPicPr>
          <p:cNvPr id="1026" name="Picture 2" descr="http://patologii.net/uploads/posts/2011-04/1302099766_ontogenez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57884" y="5143512"/>
            <a:ext cx="2857500" cy="14763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8" name="Picture 4" descr="http://phillips.blogs.com/.a/6a00d834515c6d69e20111686b729e970c-320w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5064484"/>
            <a:ext cx="2500330" cy="1578334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l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286411"/>
          </a:xfrm>
        </p:spPr>
        <p:txBody>
          <a:bodyPr/>
          <a:lstStyle/>
          <a:p>
            <a:r>
              <a:rPr lang="ru-RU" sz="2400" dirty="0" smtClean="0">
                <a:solidFill>
                  <a:schemeClr val="accent1">
                    <a:lumMod val="10000"/>
                  </a:schemeClr>
                </a:solidFill>
                <a:latin typeface="+mn-lt"/>
                <a:ea typeface="+mn-ea"/>
                <a:cs typeface="+mn-cs"/>
              </a:rPr>
              <a:t>У многоклеточных животных, размножающихся половым способом, онтогенез подразделяется на </a:t>
            </a:r>
            <a:r>
              <a:rPr lang="ru-RU" sz="2400" b="1" dirty="0" smtClean="0">
                <a:solidFill>
                  <a:schemeClr val="accent1">
                    <a:lumMod val="10000"/>
                  </a:schemeClr>
                </a:solidFill>
                <a:latin typeface="+mn-lt"/>
                <a:ea typeface="+mn-ea"/>
                <a:cs typeface="+mn-cs"/>
              </a:rPr>
              <a:t>эмбриональный</a:t>
            </a:r>
            <a:r>
              <a:rPr lang="ru-RU" sz="2400" dirty="0" smtClean="0">
                <a:solidFill>
                  <a:schemeClr val="accent1">
                    <a:lumMod val="10000"/>
                  </a:schemeClr>
                </a:solidFill>
                <a:latin typeface="+mn-lt"/>
                <a:ea typeface="+mn-ea"/>
                <a:cs typeface="+mn-cs"/>
              </a:rPr>
              <a:t> (от образования зиготы до рождения или выхода из яйцевых оболочек) и </a:t>
            </a:r>
            <a:r>
              <a:rPr lang="ru-RU" sz="2400" b="1" dirty="0" smtClean="0">
                <a:solidFill>
                  <a:schemeClr val="accent1">
                    <a:lumMod val="10000"/>
                  </a:schemeClr>
                </a:solidFill>
                <a:latin typeface="+mn-lt"/>
                <a:ea typeface="+mn-ea"/>
                <a:cs typeface="+mn-cs"/>
              </a:rPr>
              <a:t>постэмбриональный</a:t>
            </a:r>
            <a:r>
              <a:rPr lang="ru-RU" sz="2400" dirty="0" smtClean="0">
                <a:solidFill>
                  <a:schemeClr val="accent1">
                    <a:lumMod val="10000"/>
                  </a:schemeClr>
                </a:solidFill>
                <a:latin typeface="+mn-lt"/>
                <a:ea typeface="+mn-ea"/>
                <a:cs typeface="+mn-cs"/>
              </a:rPr>
              <a:t> (от выхода из яйцевых оболочек или рождения до смерти организма) периоды. Зигота образуется в результате слияния мужской и женской половых клеток - гамет. Гаметы формируются в половых железах в зависимости от организма, мужского или женского. Процесс развития гамет называется </a:t>
            </a:r>
            <a:r>
              <a:rPr lang="ru-RU" sz="2400" b="1" dirty="0" smtClean="0">
                <a:solidFill>
                  <a:schemeClr val="accent1">
                    <a:lumMod val="10000"/>
                  </a:schemeClr>
                </a:solidFill>
                <a:latin typeface="+mn-lt"/>
                <a:ea typeface="+mn-ea"/>
                <a:cs typeface="+mn-cs"/>
              </a:rPr>
              <a:t>гаметогенезом</a:t>
            </a:r>
            <a:r>
              <a:rPr lang="ru-RU" sz="2400" dirty="0" smtClean="0">
                <a:solidFill>
                  <a:schemeClr val="accent1">
                    <a:lumMod val="10000"/>
                  </a:schemeClr>
                </a:solidFill>
                <a:latin typeface="+mn-lt"/>
                <a:ea typeface="+mn-ea"/>
                <a:cs typeface="+mn-cs"/>
              </a:rPr>
              <a:t>. Процесс образования сперматозоидов называется </a:t>
            </a:r>
            <a:r>
              <a:rPr lang="ru-RU" sz="2400" b="1" dirty="0" smtClean="0">
                <a:solidFill>
                  <a:schemeClr val="accent1">
                    <a:lumMod val="10000"/>
                  </a:schemeClr>
                </a:solidFill>
                <a:latin typeface="+mn-lt"/>
                <a:ea typeface="+mn-ea"/>
                <a:cs typeface="+mn-cs"/>
              </a:rPr>
              <a:t>сперматогенезом</a:t>
            </a:r>
            <a:r>
              <a:rPr lang="ru-RU" sz="2400" dirty="0" smtClean="0">
                <a:solidFill>
                  <a:schemeClr val="accent1">
                    <a:lumMod val="10000"/>
                  </a:schemeClr>
                </a:solidFill>
                <a:latin typeface="+mn-lt"/>
                <a:ea typeface="+mn-ea"/>
                <a:cs typeface="+mn-cs"/>
              </a:rPr>
              <a:t>, а образование яйцеклеток — </a:t>
            </a:r>
            <a:r>
              <a:rPr lang="ru-RU" sz="2400" b="1" dirty="0" smtClean="0">
                <a:solidFill>
                  <a:schemeClr val="accent1">
                    <a:lumMod val="10000"/>
                  </a:schemeClr>
                </a:solidFill>
                <a:latin typeface="+mn-lt"/>
                <a:ea typeface="+mn-ea"/>
                <a:cs typeface="+mn-cs"/>
              </a:rPr>
              <a:t>овогенезом</a:t>
            </a:r>
            <a:r>
              <a:rPr lang="ru-RU" sz="2400" dirty="0" smtClean="0">
                <a:solidFill>
                  <a:schemeClr val="accent1">
                    <a:lumMod val="10000"/>
                  </a:schemeClr>
                </a:solidFill>
                <a:latin typeface="+mn-lt"/>
                <a:ea typeface="+mn-ea"/>
                <a:cs typeface="+mn-cs"/>
              </a:rPr>
              <a:t>.</a:t>
            </a:r>
          </a:p>
          <a:p>
            <a:endParaRPr lang="ru-RU" sz="2400" dirty="0">
              <a:solidFill>
                <a:schemeClr val="accent1">
                  <a:lumMod val="10000"/>
                </a:schemeClr>
              </a:solidFill>
            </a:endParaRPr>
          </a:p>
        </p:txBody>
      </p:sp>
      <p:pic>
        <p:nvPicPr>
          <p:cNvPr id="27650" name="Picture 2" descr="http://900igr.net/thumbi/biologija/Ontogenez-urok/0005-006-Ontogenez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8" y="285728"/>
            <a:ext cx="3057538" cy="787402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l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274638"/>
            <a:ext cx="7786742" cy="868346"/>
          </a:xfrm>
        </p:spPr>
        <p:txBody>
          <a:bodyPr/>
          <a:lstStyle/>
          <a:p>
            <a:r>
              <a:rPr lang="ru-RU" b="1" dirty="0" err="1" smtClean="0">
                <a:solidFill>
                  <a:schemeClr val="accent1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Cперматогенез</a:t>
            </a:r>
            <a:endParaRPr lang="ru-RU" dirty="0">
              <a:solidFill>
                <a:schemeClr val="accent1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Содержимое 3" descr="15-37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00562" y="1030635"/>
            <a:ext cx="4247227" cy="5613076"/>
          </a:xfrm>
        </p:spPr>
      </p:pic>
      <p:sp>
        <p:nvSpPr>
          <p:cNvPr id="5" name="TextBox 4"/>
          <p:cNvSpPr txBox="1"/>
          <p:nvPr/>
        </p:nvSpPr>
        <p:spPr>
          <a:xfrm>
            <a:off x="571472" y="1643050"/>
            <a:ext cx="392909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Сперматогенез осуществляется в семенниках и подразделяется на четыре фазы: </a:t>
            </a:r>
            <a:endParaRPr lang="ru-RU" sz="2400" b="1" dirty="0" smtClean="0"/>
          </a:p>
          <a:p>
            <a:pPr marL="342900" indent="-342900">
              <a:buAutoNum type="arabicParenR"/>
            </a:pPr>
            <a:r>
              <a:rPr lang="ru-RU" sz="2400" b="1" dirty="0" smtClean="0"/>
              <a:t>размножения</a:t>
            </a:r>
            <a:r>
              <a:rPr lang="ru-RU" sz="2400" b="1" dirty="0"/>
              <a:t>, </a:t>
            </a:r>
            <a:endParaRPr lang="ru-RU" sz="2400" b="1" dirty="0" smtClean="0"/>
          </a:p>
          <a:p>
            <a:pPr marL="342900" indent="-342900"/>
            <a:r>
              <a:rPr lang="ru-RU" sz="2400" b="1" dirty="0" smtClean="0"/>
              <a:t>2</a:t>
            </a:r>
            <a:r>
              <a:rPr lang="ru-RU" sz="2400" b="1" dirty="0"/>
              <a:t>) роста, </a:t>
            </a:r>
            <a:endParaRPr lang="ru-RU" sz="2400" b="1" dirty="0" smtClean="0"/>
          </a:p>
          <a:p>
            <a:pPr marL="342900" indent="-342900"/>
            <a:r>
              <a:rPr lang="ru-RU" sz="2400" b="1" dirty="0" smtClean="0"/>
              <a:t>3</a:t>
            </a:r>
            <a:r>
              <a:rPr lang="ru-RU" sz="2400" b="1" dirty="0"/>
              <a:t>) созревания, </a:t>
            </a:r>
            <a:endParaRPr lang="ru-RU" sz="2400" b="1" dirty="0" smtClean="0"/>
          </a:p>
          <a:p>
            <a:pPr marL="342900" indent="-342900"/>
            <a:r>
              <a:rPr lang="ru-RU" sz="2400" b="1" dirty="0" smtClean="0"/>
              <a:t>4</a:t>
            </a:r>
            <a:r>
              <a:rPr lang="ru-RU" sz="2400" b="1" dirty="0"/>
              <a:t>) формирования. </a:t>
            </a:r>
            <a:endParaRPr lang="ru-RU" sz="2400" b="1" dirty="0" smtClean="0"/>
          </a:p>
          <a:p>
            <a:pPr marL="342900" indent="-342900"/>
            <a:endParaRPr lang="ru-RU" sz="2400" b="1" dirty="0"/>
          </a:p>
          <a:p>
            <a:endParaRPr lang="ru-RU" sz="2400" b="1" dirty="0"/>
          </a:p>
        </p:txBody>
      </p:sp>
    </p:spTree>
  </p:cSld>
  <p:clrMapOvr>
    <a:masterClrMapping/>
  </p:clrMapOvr>
  <p:transition>
    <p:cover dir="l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274638"/>
            <a:ext cx="7786742" cy="939784"/>
          </a:xfrm>
        </p:spPr>
        <p:txBody>
          <a:bodyPr/>
          <a:lstStyle/>
          <a:p>
            <a:r>
              <a:rPr lang="ru-RU" b="1" dirty="0" err="1" smtClean="0">
                <a:solidFill>
                  <a:schemeClr val="accent1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Cперматогенез</a:t>
            </a:r>
            <a:endParaRPr lang="ru-RU" dirty="0">
              <a:solidFill>
                <a:schemeClr val="accent1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Содержимое 3" descr="15-37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929190" y="1168475"/>
            <a:ext cx="3818599" cy="5046607"/>
          </a:xfrm>
        </p:spPr>
      </p:pic>
      <p:sp>
        <p:nvSpPr>
          <p:cNvPr id="5" name="TextBox 4"/>
          <p:cNvSpPr txBox="1"/>
          <p:nvPr/>
        </p:nvSpPr>
        <p:spPr>
          <a:xfrm>
            <a:off x="642910" y="1357298"/>
            <a:ext cx="428628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Во </a:t>
            </a:r>
            <a:r>
              <a:rPr lang="ru-RU" b="1" dirty="0"/>
              <a:t>время фазы размножения диплоидные </a:t>
            </a:r>
            <a:r>
              <a:rPr lang="ru-RU" b="1" dirty="0" err="1"/>
              <a:t>сперматогонии</a:t>
            </a:r>
            <a:r>
              <a:rPr lang="ru-RU" b="1" dirty="0"/>
              <a:t> многократно делятся митозом. Часть образовавшихся </a:t>
            </a:r>
            <a:r>
              <a:rPr lang="ru-RU" b="1" dirty="0" err="1"/>
              <a:t>сперматогониев</a:t>
            </a:r>
            <a:r>
              <a:rPr lang="ru-RU" b="1" dirty="0"/>
              <a:t> может подвергаться повторным митотическим делениям, в результате чего образуются такие же клетки </a:t>
            </a:r>
            <a:r>
              <a:rPr lang="ru-RU" b="1" dirty="0" err="1"/>
              <a:t>сперматогонии</a:t>
            </a:r>
            <a:r>
              <a:rPr lang="ru-RU" b="1" dirty="0"/>
              <a:t>. Другая часть прекращает делиться и увеличивается в размерах, вступая в следующую фазу сперматогенеза — фазу роста.</a:t>
            </a:r>
          </a:p>
          <a:p>
            <a:endParaRPr lang="ru-RU" dirty="0"/>
          </a:p>
        </p:txBody>
      </p:sp>
    </p:spTree>
  </p:cSld>
  <p:clrMapOvr>
    <a:masterClrMapping/>
  </p:clrMapOvr>
  <p:transition>
    <p:cover dir="l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274638"/>
            <a:ext cx="7786742" cy="939784"/>
          </a:xfrm>
        </p:spPr>
        <p:txBody>
          <a:bodyPr/>
          <a:lstStyle/>
          <a:p>
            <a:r>
              <a:rPr lang="ru-RU" b="1" dirty="0" err="1" smtClean="0">
                <a:solidFill>
                  <a:schemeClr val="accent1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Cперматогенез</a:t>
            </a:r>
            <a:endParaRPr lang="ru-RU" dirty="0">
              <a:solidFill>
                <a:schemeClr val="accent1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Содержимое 3" descr="15-37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286380" y="1357298"/>
            <a:ext cx="3459504" cy="4572032"/>
          </a:xfrm>
        </p:spPr>
      </p:pic>
      <p:sp>
        <p:nvSpPr>
          <p:cNvPr id="5" name="TextBox 4"/>
          <p:cNvSpPr txBox="1"/>
          <p:nvPr/>
        </p:nvSpPr>
        <p:spPr>
          <a:xfrm>
            <a:off x="642910" y="1428736"/>
            <a:ext cx="464347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/>
              <a:t>Фаза роста соответствует интерфазе 1 мейоза, т.е. во время нее происходит подготовка клеток к мейозу. Главным событием фазы роста является репликация ДНК. Во время фазы созревания клетки делятся мейозом; во время первого деления мейоза они называются </a:t>
            </a:r>
            <a:r>
              <a:rPr lang="ru-RU" sz="1600" b="1" dirty="0"/>
              <a:t>сперматоцитами 1-го порядка</a:t>
            </a:r>
            <a:r>
              <a:rPr lang="ru-RU" sz="1600" dirty="0"/>
              <a:t>, во время второго </a:t>
            </a:r>
            <a:r>
              <a:rPr lang="ru-RU" sz="1600" dirty="0" smtClean="0"/>
              <a:t>- </a:t>
            </a:r>
            <a:r>
              <a:rPr lang="ru-RU" sz="1600" b="1" dirty="0"/>
              <a:t>сперматоцитами 2-го порядка</a:t>
            </a:r>
            <a:r>
              <a:rPr lang="ru-RU" sz="1600" dirty="0"/>
              <a:t>. Из одного сперматоцита 1-го порядка возникают четыре гаплоидные </a:t>
            </a:r>
            <a:r>
              <a:rPr lang="ru-RU" sz="1600" dirty="0" err="1"/>
              <a:t>сперматиды</a:t>
            </a:r>
            <a:r>
              <a:rPr lang="ru-RU" sz="1600" dirty="0"/>
              <a:t>. Фаза формирования характеризуется тем, что первично шаровидные </a:t>
            </a:r>
            <a:r>
              <a:rPr lang="ru-RU" sz="1600" dirty="0" err="1"/>
              <a:t>сперматиды</a:t>
            </a:r>
            <a:r>
              <a:rPr lang="ru-RU" sz="1600" dirty="0"/>
              <a:t> подвергаются ряду сложных преобразований, в результате которых образуются сперматозоиды. В нем участвуют все элементы ядра и цитоплазмы</a:t>
            </a:r>
            <a:r>
              <a:rPr lang="ru-RU" sz="1600" dirty="0" smtClean="0"/>
              <a:t>.</a:t>
            </a:r>
            <a:endParaRPr lang="ru-RU" sz="1600" dirty="0"/>
          </a:p>
        </p:txBody>
      </p:sp>
    </p:spTree>
  </p:cSld>
  <p:clrMapOvr>
    <a:masterClrMapping/>
  </p:clrMapOvr>
  <p:transition>
    <p:cover dir="l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428736"/>
            <a:ext cx="8286808" cy="1714512"/>
          </a:xfrm>
        </p:spPr>
        <p:txBody>
          <a:bodyPr/>
          <a:lstStyle/>
          <a:p>
            <a:pPr marL="0" indent="0">
              <a:buNone/>
            </a:pPr>
            <a:r>
              <a:rPr lang="ru-RU" sz="2000" b="1" dirty="0" smtClean="0">
                <a:solidFill>
                  <a:schemeClr val="accent1">
                    <a:lumMod val="10000"/>
                  </a:schemeClr>
                </a:solidFill>
                <a:latin typeface="+mn-lt"/>
                <a:ea typeface="+mn-ea"/>
                <a:cs typeface="+mn-cs"/>
              </a:rPr>
              <a:t>У человека сперматогенез начинается в период полового созревания; срок формирования сперматозоида — три месяца, т.е. каждые три месяца сперматозоиды обновляются. Сперматогенез происходит непрерывно и синхронно в миллионах клеток.</a:t>
            </a:r>
          </a:p>
          <a:p>
            <a:pPr>
              <a:buNone/>
            </a:pPr>
            <a:endParaRPr lang="ru-RU" sz="2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000100" y="500042"/>
            <a:ext cx="7715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Сперматогенез у человека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28680" name="Picture 8" descr="http://www.abc74.ru/i/2_07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3143248"/>
            <a:ext cx="7572830" cy="3500462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l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00100" y="285728"/>
            <a:ext cx="77867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Строение </a:t>
            </a:r>
            <a:r>
              <a:rPr lang="ru-RU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сперматозоида</a:t>
            </a:r>
            <a:endParaRPr lang="ru-RU" sz="4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28676" name="Picture 4" descr="http://essenciale.ru/images/stroeniesper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1071546"/>
            <a:ext cx="4703001" cy="5000660"/>
          </a:xfrm>
          <a:prstGeom prst="rect">
            <a:avLst/>
          </a:prstGeom>
          <a:noFill/>
          <a:ln>
            <a:solidFill>
              <a:schemeClr val="tx2">
                <a:lumMod val="95000"/>
                <a:lumOff val="5000"/>
              </a:schemeClr>
            </a:solidFill>
          </a:ln>
        </p:spPr>
      </p:pic>
      <p:pic>
        <p:nvPicPr>
          <p:cNvPr id="7" name="Рисунок 6" descr="image01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14942" y="2285991"/>
            <a:ext cx="3474182" cy="2235057"/>
          </a:xfrm>
          <a:prstGeom prst="rect">
            <a:avLst/>
          </a:prstGeom>
          <a:ln>
            <a:solidFill>
              <a:schemeClr val="tx2">
                <a:lumMod val="95000"/>
                <a:lumOff val="5000"/>
              </a:schemeClr>
            </a:solidFill>
          </a:ln>
        </p:spPr>
      </p:pic>
    </p:spTree>
  </p:cSld>
  <p:clrMapOvr>
    <a:masterClrMapping/>
  </p:clrMapOvr>
  <p:transition>
    <p:cover dir="l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3429024"/>
          </a:xfrm>
        </p:spPr>
        <p:txBody>
          <a:bodyPr/>
          <a:lstStyle/>
          <a:p>
            <a:r>
              <a:rPr lang="ru-RU" sz="1600" b="1" dirty="0" smtClean="0">
                <a:solidFill>
                  <a:schemeClr val="accent1">
                    <a:lumMod val="10000"/>
                  </a:schemeClr>
                </a:solidFill>
                <a:latin typeface="+mn-lt"/>
                <a:ea typeface="+mn-ea"/>
                <a:cs typeface="+mn-cs"/>
              </a:rPr>
              <a:t>Сперматозоид млекопитающих имеет форму длинной нити. Длина сперматозоида человека 50–60 мкм. В строении сперматозоида можно выделить «головку», «шейку», промежуточный отдел и хвостик. В головке находится ядро и </a:t>
            </a:r>
            <a:r>
              <a:rPr lang="ru-RU" sz="1600" b="1" dirty="0" err="1" smtClean="0">
                <a:solidFill>
                  <a:schemeClr val="accent1">
                    <a:lumMod val="10000"/>
                  </a:schemeClr>
                </a:solidFill>
                <a:latin typeface="+mn-lt"/>
                <a:ea typeface="+mn-ea"/>
                <a:cs typeface="+mn-cs"/>
              </a:rPr>
              <a:t>акросома</a:t>
            </a:r>
            <a:r>
              <a:rPr lang="ru-RU" sz="1600" b="1" dirty="0" smtClean="0">
                <a:solidFill>
                  <a:schemeClr val="accent1">
                    <a:lumMod val="10000"/>
                  </a:schemeClr>
                </a:solidFill>
                <a:latin typeface="+mn-lt"/>
                <a:ea typeface="+mn-ea"/>
                <a:cs typeface="+mn-cs"/>
              </a:rPr>
              <a:t>. Ядро содержит гаплоидный набор хромосом. </a:t>
            </a:r>
            <a:r>
              <a:rPr lang="ru-RU" sz="1600" b="1" dirty="0" err="1" smtClean="0">
                <a:solidFill>
                  <a:schemeClr val="accent1">
                    <a:lumMod val="10000"/>
                  </a:schemeClr>
                </a:solidFill>
                <a:latin typeface="+mn-lt"/>
                <a:ea typeface="+mn-ea"/>
                <a:cs typeface="+mn-cs"/>
              </a:rPr>
              <a:t>Акросома</a:t>
            </a:r>
            <a:r>
              <a:rPr lang="ru-RU" sz="1600" b="1" dirty="0" smtClean="0">
                <a:solidFill>
                  <a:schemeClr val="accent1">
                    <a:lumMod val="10000"/>
                  </a:schemeClr>
                </a:solidFill>
                <a:latin typeface="+mn-lt"/>
                <a:ea typeface="+mn-ea"/>
                <a:cs typeface="+mn-cs"/>
              </a:rPr>
              <a:t> — мембранный органоид, содержащий ферменты, используемые для растворения оболочек яйцеклетки. В шейке расположены две центриоли, в промежуточном отделе — митохондрии. Хвостик представлен одним, у некоторых видов — двумя и более жгутиками. Жгутик является органоидом движения и сходен по строению со жгутиками и ресничками простейших. Для движения жгутиков используется энергия макроэргических связей АТФ, синтез АТФ происходит в митохондриях.</a:t>
            </a:r>
          </a:p>
          <a:p>
            <a:r>
              <a:rPr lang="ru-RU" sz="1600" b="1" dirty="0" smtClean="0">
                <a:solidFill>
                  <a:schemeClr val="accent1">
                    <a:lumMod val="10000"/>
                  </a:schemeClr>
                </a:solidFill>
                <a:latin typeface="+mn-lt"/>
                <a:ea typeface="+mn-ea"/>
                <a:cs typeface="+mn-cs"/>
              </a:rPr>
              <a:t>Сперматозоид открыт в 1677 году А. Левенгуком.</a:t>
            </a:r>
          </a:p>
          <a:p>
            <a:endParaRPr lang="ru-RU" sz="1600" b="1" dirty="0">
              <a:solidFill>
                <a:schemeClr val="accent1">
                  <a:lumMod val="10000"/>
                </a:schemeClr>
              </a:solidFill>
            </a:endParaRPr>
          </a:p>
        </p:txBody>
      </p:sp>
      <p:pic>
        <p:nvPicPr>
          <p:cNvPr id="33794" name="Picture 2" descr="http://0ib.ru/mat/032-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3714752"/>
            <a:ext cx="2714644" cy="2908547"/>
          </a:xfrm>
          <a:prstGeom prst="rect">
            <a:avLst/>
          </a:prstGeom>
          <a:noFill/>
          <a:ln>
            <a:solidFill>
              <a:schemeClr val="tx2">
                <a:lumMod val="95000"/>
                <a:lumOff val="5000"/>
              </a:schemeClr>
            </a:solidFill>
          </a:ln>
        </p:spPr>
      </p:pic>
      <p:sp>
        <p:nvSpPr>
          <p:cNvPr id="5" name="TextBox 4"/>
          <p:cNvSpPr txBox="1"/>
          <p:nvPr/>
        </p:nvSpPr>
        <p:spPr>
          <a:xfrm>
            <a:off x="4214810" y="4214818"/>
            <a:ext cx="4286280" cy="14773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b="1" dirty="0" smtClean="0"/>
              <a:t>Сперматозоиды</a:t>
            </a:r>
            <a:r>
              <a:rPr lang="ru-RU" dirty="0" smtClean="0"/>
              <a:t>: 1 - кролика; 2 - крысы; 3 - морской свинки: 4 - человека; 5 - десятиногого рака; 6 - паука; 7 - жука; 8 - </a:t>
            </a:r>
            <a:r>
              <a:rPr lang="ru-RU" dirty="0" err="1" smtClean="0"/>
              <a:t>хвоша</a:t>
            </a:r>
            <a:r>
              <a:rPr lang="ru-RU" dirty="0" smtClean="0"/>
              <a:t>; 9 - мха; 10 - папоротника. </a:t>
            </a:r>
            <a:endParaRPr lang="ru-RU" dirty="0"/>
          </a:p>
        </p:txBody>
      </p:sp>
    </p:spTree>
  </p:cSld>
  <p:clrMapOvr>
    <a:masterClrMapping/>
  </p:clrMapOvr>
  <p:transition>
    <p:cover dir="lu"/>
  </p:transition>
</p:sld>
</file>

<file path=ppt/theme/theme1.xml><?xml version="1.0" encoding="utf-8"?>
<a:theme xmlns:a="http://schemas.openxmlformats.org/drawingml/2006/main" name="Тема Offic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Тема Office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6666"/>
        </a:dk1>
        <a:lt1>
          <a:srgbClr val="FFFFFF"/>
        </a:lt1>
        <a:dk2>
          <a:srgbClr val="5E761C"/>
        </a:dk2>
        <a:lt2>
          <a:srgbClr val="777777"/>
        </a:lt2>
        <a:accent1>
          <a:srgbClr val="D5F470"/>
        </a:accent1>
        <a:accent2>
          <a:srgbClr val="EDCCFB"/>
        </a:accent2>
        <a:accent3>
          <a:srgbClr val="FFFFFF"/>
        </a:accent3>
        <a:accent4>
          <a:srgbClr val="005656"/>
        </a:accent4>
        <a:accent5>
          <a:srgbClr val="E7F8BB"/>
        </a:accent5>
        <a:accent6>
          <a:srgbClr val="D7B9E3"/>
        </a:accent6>
        <a:hlink>
          <a:srgbClr val="FF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5F470"/>
        </a:accent1>
        <a:accent2>
          <a:srgbClr val="EDC9FB"/>
        </a:accent2>
        <a:accent3>
          <a:srgbClr val="FFFFFF"/>
        </a:accent3>
        <a:accent4>
          <a:srgbClr val="000000"/>
        </a:accent4>
        <a:accent5>
          <a:srgbClr val="E7F8BB"/>
        </a:accent5>
        <a:accent6>
          <a:srgbClr val="D7B6E3"/>
        </a:accent6>
        <a:hlink>
          <a:srgbClr val="BFC3F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6600"/>
        </a:dk2>
        <a:lt2>
          <a:srgbClr val="808080"/>
        </a:lt2>
        <a:accent1>
          <a:srgbClr val="FF6237"/>
        </a:accent1>
        <a:accent2>
          <a:srgbClr val="5F7BF1"/>
        </a:accent2>
        <a:accent3>
          <a:srgbClr val="FFFFFF"/>
        </a:accent3>
        <a:accent4>
          <a:srgbClr val="000000"/>
        </a:accent4>
        <a:accent5>
          <a:srgbClr val="FFB7AE"/>
        </a:accent5>
        <a:accent6>
          <a:srgbClr val="556FDA"/>
        </a:accent6>
        <a:hlink>
          <a:srgbClr val="15DF1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663300"/>
        </a:dk2>
        <a:lt2>
          <a:srgbClr val="808080"/>
        </a:lt2>
        <a:accent1>
          <a:srgbClr val="76C082"/>
        </a:accent1>
        <a:accent2>
          <a:srgbClr val="E3B06D"/>
        </a:accent2>
        <a:accent3>
          <a:srgbClr val="FFFFFF"/>
        </a:accent3>
        <a:accent4>
          <a:srgbClr val="000000"/>
        </a:accent4>
        <a:accent5>
          <a:srgbClr val="BDDCC1"/>
        </a:accent5>
        <a:accent6>
          <a:srgbClr val="CE9F62"/>
        </a:accent6>
        <a:hlink>
          <a:srgbClr val="D8EC42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10069040</Template>
  <TotalTime>64</TotalTime>
  <Words>1192</Words>
  <Application>Microsoft Office PowerPoint</Application>
  <PresentationFormat>Экран (4:3)</PresentationFormat>
  <Paragraphs>49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Гаметогенез, оплодотворение </vt:lpstr>
      <vt:lpstr>Онтогенез</vt:lpstr>
      <vt:lpstr>Слайд 3</vt:lpstr>
      <vt:lpstr>Cперматогенез</vt:lpstr>
      <vt:lpstr>Cперматогенез</vt:lpstr>
      <vt:lpstr>Cперматогенез</vt:lpstr>
      <vt:lpstr>Слайд 7</vt:lpstr>
      <vt:lpstr>Слайд 8</vt:lpstr>
      <vt:lpstr>Слайд 9</vt:lpstr>
      <vt:lpstr>Овогенез</vt:lpstr>
      <vt:lpstr>Овогенез</vt:lpstr>
      <vt:lpstr>Овогенез</vt:lpstr>
      <vt:lpstr>Строение яйцеклеток</vt:lpstr>
      <vt:lpstr>Слайд 14</vt:lpstr>
      <vt:lpstr>Оплодотворение</vt:lpstr>
      <vt:lpstr>Оплодотворение</vt:lpstr>
      <vt:lpstr>Оплодотворение</vt:lpstr>
    </vt:vector>
  </TitlesOfParts>
  <Company>*Питер-Company*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Онтогенез многоклеточных животных, размножающихся половым способом</dc:title>
  <dc:creator>Дмитрий Каленюк</dc:creator>
  <cp:lastModifiedBy>Дмитрий Каленюк</cp:lastModifiedBy>
  <cp:revision>9</cp:revision>
  <dcterms:created xsi:type="dcterms:W3CDTF">2012-05-20T16:25:04Z</dcterms:created>
  <dcterms:modified xsi:type="dcterms:W3CDTF">2012-05-22T14:28:38Z</dcterms:modified>
</cp:coreProperties>
</file>