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66" r:id="rId14"/>
    <p:sldId id="271" r:id="rId15"/>
    <p:sldId id="267" r:id="rId16"/>
    <p:sldId id="268" r:id="rId17"/>
    <p:sldId id="272" r:id="rId18"/>
    <p:sldId id="273" r:id="rId19"/>
    <p:sldId id="276" r:id="rId20"/>
    <p:sldId id="277"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D5BB7A8E-D698-4982-A172-F52796B2A63C}" type="datetimeFigureOut">
              <a:rPr lang="ru-RU" smtClean="0"/>
              <a:t>08.03.2012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BB7A8E-D698-4982-A172-F52796B2A63C}" type="datetimeFigureOut">
              <a:rPr lang="ru-RU" smtClean="0"/>
              <a:t>08.03.2012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BB7A8E-D698-4982-A172-F52796B2A63C}" type="datetimeFigureOut">
              <a:rPr lang="ru-RU" smtClean="0"/>
              <a:t>08.03.2012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BB7A8E-D698-4982-A172-F52796B2A63C}" type="datetimeFigureOut">
              <a:rPr lang="ru-RU" smtClean="0"/>
              <a:t>08.03.2012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5BB7A8E-D698-4982-A172-F52796B2A63C}" type="datetimeFigureOut">
              <a:rPr lang="ru-RU" smtClean="0"/>
              <a:t>08.03.2012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BB7A8E-D698-4982-A172-F52796B2A63C}" type="datetimeFigureOut">
              <a:rPr lang="ru-RU" smtClean="0"/>
              <a:t>08.03.2012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D5BB7A8E-D698-4982-A172-F52796B2A63C}" type="datetimeFigureOut">
              <a:rPr lang="ru-RU" smtClean="0"/>
              <a:t>08.03.2012</a:t>
            </a:fld>
            <a:endParaRPr lang="ru-RU"/>
          </a:p>
        </p:txBody>
      </p:sp>
      <p:sp>
        <p:nvSpPr>
          <p:cNvPr id="27" name="Номер слайда 26"/>
          <p:cNvSpPr>
            <a:spLocks noGrp="1"/>
          </p:cNvSpPr>
          <p:nvPr>
            <p:ph type="sldNum" sz="quarter" idx="11"/>
          </p:nvPr>
        </p:nvSpPr>
        <p:spPr/>
        <p:txBody>
          <a:bodyPr rtlCol="0"/>
          <a:lstStyle/>
          <a:p>
            <a:fld id="{69774033-C5B2-4455-A32C-387F794061A7}"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D5BB7A8E-D698-4982-A172-F52796B2A63C}" type="datetimeFigureOut">
              <a:rPr lang="ru-RU" smtClean="0"/>
              <a:t>08.03.2012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B7A8E-D698-4982-A172-F52796B2A63C}" type="datetimeFigureOut">
              <a:rPr lang="ru-RU" smtClean="0"/>
              <a:t>08.03.2012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BB7A8E-D698-4982-A172-F52796B2A63C}" type="datetimeFigureOut">
              <a:rPr lang="ru-RU" smtClean="0"/>
              <a:t>08.03.2012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5BB7A8E-D698-4982-A172-F52796B2A63C}" type="datetimeFigureOut">
              <a:rPr lang="ru-RU" smtClean="0"/>
              <a:t>08.03.2012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774033-C5B2-4455-A32C-387F794061A7}" type="slidenum">
              <a:rPr lang="ru-RU" smtClean="0"/>
              <a:t>‹#›</a:t>
            </a:fld>
            <a:endParaRPr lang="ru-RU"/>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5BB7A8E-D698-4982-A172-F52796B2A63C}" type="datetimeFigureOut">
              <a:rPr lang="ru-RU" smtClean="0"/>
              <a:t>08.03.2012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9774033-C5B2-4455-A32C-387F794061A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8"/>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928670"/>
            <a:ext cx="8786842" cy="2720336"/>
          </a:xfrm>
        </p:spPr>
        <p:txBody>
          <a:bodyPr>
            <a:noAutofit/>
          </a:bodyPr>
          <a:lstStyle/>
          <a:p>
            <a:r>
              <a:rPr lang="ru-RU" sz="4800" b="1" dirty="0">
                <a:effectLst>
                  <a:outerShdw blurRad="38100" dist="38100" dir="2700000" algn="tl">
                    <a:srgbClr val="000000">
                      <a:alpha val="43137"/>
                    </a:srgbClr>
                  </a:outerShdw>
                </a:effectLst>
                <a:latin typeface="Constantia" pitchFamily="18" charset="0"/>
              </a:rPr>
              <a:t>Гипотезы происхождения </a:t>
            </a:r>
            <a:r>
              <a:rPr lang="ru-RU" sz="4800" b="1" dirty="0" smtClean="0">
                <a:effectLst>
                  <a:outerShdw blurRad="38100" dist="38100" dir="2700000" algn="tl">
                    <a:srgbClr val="000000">
                      <a:alpha val="43137"/>
                    </a:srgbClr>
                  </a:outerShdw>
                </a:effectLst>
                <a:latin typeface="Constantia" pitchFamily="18" charset="0"/>
              </a:rPr>
              <a:t/>
            </a:r>
            <a:br>
              <a:rPr lang="ru-RU" sz="4800" b="1" dirty="0" smtClean="0">
                <a:effectLst>
                  <a:outerShdw blurRad="38100" dist="38100" dir="2700000" algn="tl">
                    <a:srgbClr val="000000">
                      <a:alpha val="43137"/>
                    </a:srgbClr>
                  </a:outerShdw>
                </a:effectLst>
                <a:latin typeface="Constantia" pitchFamily="18" charset="0"/>
              </a:rPr>
            </a:br>
            <a:r>
              <a:rPr lang="ru-RU" sz="4800" b="1" dirty="0" smtClean="0">
                <a:effectLst>
                  <a:outerShdw blurRad="38100" dist="38100" dir="2700000" algn="tl">
                    <a:srgbClr val="000000">
                      <a:alpha val="43137"/>
                    </a:srgbClr>
                  </a:outerShdw>
                </a:effectLst>
                <a:latin typeface="Constantia" pitchFamily="18" charset="0"/>
              </a:rPr>
              <a:t>и </a:t>
            </a:r>
            <a:r>
              <a:rPr lang="ru-RU" sz="4800" b="1" dirty="0">
                <a:effectLst>
                  <a:outerShdw blurRad="38100" dist="38100" dir="2700000" algn="tl">
                    <a:srgbClr val="000000">
                      <a:alpha val="43137"/>
                    </a:srgbClr>
                  </a:outerShdw>
                </a:effectLst>
                <a:latin typeface="Constantia" pitchFamily="18" charset="0"/>
              </a:rPr>
              <a:t>развития жизни </a:t>
            </a:r>
            <a:r>
              <a:rPr lang="ru-RU" sz="4800" b="1" dirty="0" smtClean="0">
                <a:effectLst>
                  <a:outerShdw blurRad="38100" dist="38100" dir="2700000" algn="tl">
                    <a:srgbClr val="000000">
                      <a:alpha val="43137"/>
                    </a:srgbClr>
                  </a:outerShdw>
                </a:effectLst>
                <a:latin typeface="Constantia" pitchFamily="18" charset="0"/>
              </a:rPr>
              <a:t/>
            </a:r>
            <a:br>
              <a:rPr lang="ru-RU" sz="4800" b="1" dirty="0" smtClean="0">
                <a:effectLst>
                  <a:outerShdw blurRad="38100" dist="38100" dir="2700000" algn="tl">
                    <a:srgbClr val="000000">
                      <a:alpha val="43137"/>
                    </a:srgbClr>
                  </a:outerShdw>
                </a:effectLst>
                <a:latin typeface="Constantia" pitchFamily="18" charset="0"/>
              </a:rPr>
            </a:br>
            <a:r>
              <a:rPr lang="ru-RU" sz="4800" b="1" dirty="0" smtClean="0">
                <a:effectLst>
                  <a:outerShdw blurRad="38100" dist="38100" dir="2700000" algn="tl">
                    <a:srgbClr val="000000">
                      <a:alpha val="43137"/>
                    </a:srgbClr>
                  </a:outerShdw>
                </a:effectLst>
                <a:latin typeface="Constantia" pitchFamily="18" charset="0"/>
              </a:rPr>
              <a:t>на </a:t>
            </a:r>
            <a:r>
              <a:rPr lang="ru-RU" sz="4800" b="1" dirty="0">
                <a:effectLst>
                  <a:outerShdw blurRad="38100" dist="38100" dir="2700000" algn="tl">
                    <a:srgbClr val="000000">
                      <a:alpha val="43137"/>
                    </a:srgbClr>
                  </a:outerShdw>
                </a:effectLst>
                <a:latin typeface="Constantia" pitchFamily="18" charset="0"/>
              </a:rPr>
              <a:t>Земле</a:t>
            </a:r>
          </a:p>
        </p:txBody>
      </p:sp>
      <p:pic>
        <p:nvPicPr>
          <p:cNvPr id="13315" name="Picture 3"/>
          <p:cNvPicPr>
            <a:picLocks noChangeAspect="1" noChangeArrowheads="1"/>
          </p:cNvPicPr>
          <p:nvPr/>
        </p:nvPicPr>
        <p:blipFill>
          <a:blip r:embed="rId2" cstate="print"/>
          <a:srcRect/>
          <a:stretch>
            <a:fillRect/>
          </a:stretch>
        </p:blipFill>
        <p:spPr bwMode="auto">
          <a:xfrm>
            <a:off x="0" y="3857628"/>
            <a:ext cx="5383493" cy="3000372"/>
          </a:xfrm>
          <a:prstGeom prst="rect">
            <a:avLst/>
          </a:prstGeom>
          <a:ln>
            <a:noFill/>
          </a:ln>
          <a:effectLst>
            <a:softEdge rad="112500"/>
          </a:effectLst>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715436" cy="1066800"/>
          </a:xfrm>
        </p:spPr>
        <p:txBody>
          <a:bodyPr>
            <a:normAutofit/>
          </a:bodyPr>
          <a:lstStyle/>
          <a:p>
            <a:r>
              <a:rPr lang="ru-RU" sz="4400" b="1" dirty="0" smtClean="0">
                <a:effectLst>
                  <a:outerShdw blurRad="38100" dist="38100" dir="2700000" algn="tl">
                    <a:srgbClr val="000000">
                      <a:alpha val="43137"/>
                    </a:srgbClr>
                  </a:outerShdw>
                </a:effectLst>
              </a:rPr>
              <a:t>Гипотеза </a:t>
            </a:r>
            <a:r>
              <a:rPr lang="ru-RU" sz="4400" b="1" dirty="0" smtClean="0">
                <a:effectLst>
                  <a:outerShdw blurRad="38100" dist="38100" dir="2700000" algn="tl">
                    <a:srgbClr val="000000">
                      <a:alpha val="43137"/>
                    </a:srgbClr>
                  </a:outerShdw>
                </a:effectLst>
              </a:rPr>
              <a:t>самозарождения</a:t>
            </a:r>
            <a:endParaRPr lang="ru-RU" sz="44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42844" y="1428736"/>
            <a:ext cx="8858312" cy="5429264"/>
          </a:xfrm>
        </p:spPr>
        <p:txBody>
          <a:bodyPr>
            <a:normAutofit fontScale="70000" lnSpcReduction="20000"/>
          </a:bodyPr>
          <a:lstStyle/>
          <a:p>
            <a:r>
              <a:rPr lang="ru-RU" dirty="0" smtClean="0"/>
              <a:t>Эта </a:t>
            </a:r>
            <a:r>
              <a:rPr lang="ru-RU" dirty="0" smtClean="0"/>
              <a:t>гипотеза </a:t>
            </a:r>
            <a:r>
              <a:rPr lang="ru-RU" dirty="0" smtClean="0"/>
              <a:t>была распространена в Древнем Китае, Вавилоне и Древнем Египте в качестве альтернативы креационизму, с которым она сосуществовала. Аристотель (384—322 гг. до н. э.), которого часто провозглашают основателем биологии, придерживался теории спонтанного зарождения жизни. Согласно этой гипотезе, определённые «частицы» вещества содержат некое «активное начало», которое при подходящих условиях может создать живой организм. Аристотель был прав, считая, что это активное начало содержится в оплодотворенном яйце, но ошибочно полагал, что оно присутствует также в солнечном свете, тине и гниющем мясе.</a:t>
            </a:r>
          </a:p>
          <a:p>
            <a:r>
              <a:rPr lang="ru-RU" dirty="0" smtClean="0"/>
              <a:t>С распространением христианства теория спонтанного зарождения жизни оказалась не в чести, но эта идея все продолжала существовать где-то на заднем плане в течение ещё многих веков.</a:t>
            </a:r>
          </a:p>
          <a:p>
            <a:r>
              <a:rPr lang="ru-RU" dirty="0" smtClean="0"/>
              <a:t>Известный учёный Ван </a:t>
            </a:r>
            <a:r>
              <a:rPr lang="ru-RU" dirty="0" err="1" smtClean="0"/>
              <a:t>Гельмонт</a:t>
            </a:r>
            <a:r>
              <a:rPr lang="ru-RU" dirty="0" smtClean="0"/>
              <a:t> описал эксперимент, в котором он за три недели якобы создал мышей. Для этого нужны были грязная рубашка, тёмный шкаф и горсть пшеницы. Активным началом в процессе зарождения мыши Ван </a:t>
            </a:r>
            <a:r>
              <a:rPr lang="ru-RU" dirty="0" err="1" smtClean="0"/>
              <a:t>Гельмонт</a:t>
            </a:r>
            <a:r>
              <a:rPr lang="ru-RU" dirty="0" smtClean="0"/>
              <a:t> считал человеческий пот.</a:t>
            </a:r>
          </a:p>
          <a:p>
            <a:endParaRPr lang="ru-RU" dirty="0"/>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571480"/>
            <a:ext cx="8786874" cy="4929222"/>
          </a:xfrm>
        </p:spPr>
        <p:txBody>
          <a:bodyPr>
            <a:normAutofit fontScale="70000" lnSpcReduction="20000"/>
          </a:bodyPr>
          <a:lstStyle/>
          <a:p>
            <a:r>
              <a:rPr lang="ru-RU" dirty="0" smtClean="0"/>
              <a:t>В 1688 году итальянский биолог и врач </a:t>
            </a:r>
            <a:r>
              <a:rPr lang="ru-RU" b="1" dirty="0" err="1" smtClean="0">
                <a:effectLst>
                  <a:outerShdw blurRad="38100" dist="38100" dir="2700000" algn="tl">
                    <a:srgbClr val="000000">
                      <a:alpha val="43137"/>
                    </a:srgbClr>
                  </a:outerShdw>
                </a:effectLst>
              </a:rPr>
              <a:t>Франческо</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Реди</a:t>
            </a:r>
            <a:r>
              <a:rPr lang="ru-RU" b="1" dirty="0" smtClean="0">
                <a:effectLst>
                  <a:outerShdw blurRad="38100" dist="38100" dir="2700000" algn="tl">
                    <a:srgbClr val="000000">
                      <a:alpha val="43137"/>
                    </a:srgbClr>
                  </a:outerShdw>
                </a:effectLst>
              </a:rPr>
              <a:t> </a:t>
            </a:r>
            <a:r>
              <a:rPr lang="ru-RU" dirty="0" smtClean="0"/>
              <a:t>подошёл к проблеме возникновения жизни более строго и подверг сомнению теорию спонтанного зарождения. </a:t>
            </a:r>
            <a:r>
              <a:rPr lang="ru-RU" dirty="0" err="1" smtClean="0"/>
              <a:t>Реди</a:t>
            </a:r>
            <a:r>
              <a:rPr lang="ru-RU" dirty="0" smtClean="0"/>
              <a:t> установил, что маленькие белые червячки, появляющиеся на гниющем мясе, — это личинки мух. Проведя ряд экспериментов, он получил данные, подтверждающие мысль о том, что жизнь может возникнуть только из предшествующей жизни (концепция биогенеза).</a:t>
            </a:r>
          </a:p>
          <a:p>
            <a:r>
              <a:rPr lang="ru-RU" dirty="0" smtClean="0"/>
              <a:t>Эти эксперименты, однако, не привели к отказу от идеи самозарождения, и хотя эта идея несколько отошла на задний план, она продолжала оставаться главной версией зарождения жизни.</a:t>
            </a:r>
          </a:p>
          <a:p>
            <a:r>
              <a:rPr lang="ru-RU" dirty="0" smtClean="0"/>
              <a:t>В то время как эксперименты </a:t>
            </a:r>
            <a:r>
              <a:rPr lang="ru-RU" dirty="0" err="1" smtClean="0"/>
              <a:t>Реди</a:t>
            </a:r>
            <a:r>
              <a:rPr lang="ru-RU" dirty="0" smtClean="0"/>
              <a:t>, казалось бы, опровергли спонтанное зарождение мух, первые микроскопические исследования </a:t>
            </a:r>
            <a:r>
              <a:rPr lang="ru-RU" dirty="0" err="1" smtClean="0"/>
              <a:t>Антони</a:t>
            </a:r>
            <a:r>
              <a:rPr lang="ru-RU" dirty="0" smtClean="0"/>
              <a:t> </a:t>
            </a:r>
            <a:r>
              <a:rPr lang="ru-RU" dirty="0" err="1" smtClean="0"/>
              <a:t>ван</a:t>
            </a:r>
            <a:r>
              <a:rPr lang="ru-RU" dirty="0" smtClean="0"/>
              <a:t> Левенгука усилили эту теорию применительно к микроорганизмам. Сам Левенгук не вступал в споры между сторонниками биогенеза и спонтанного зарождения, однако его наблюдения под микроскопом давали пищу обеим теориям.</a:t>
            </a:r>
          </a:p>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2357422" y="4643446"/>
            <a:ext cx="4762500" cy="208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5000660" cy="6215082"/>
          </a:xfrm>
        </p:spPr>
        <p:txBody>
          <a:bodyPr>
            <a:normAutofit fontScale="62500" lnSpcReduction="20000"/>
          </a:bodyPr>
          <a:lstStyle/>
          <a:p>
            <a:pPr marL="85725" indent="0">
              <a:buNone/>
            </a:pPr>
            <a:r>
              <a:rPr lang="ru-RU" dirty="0" smtClean="0"/>
              <a:t>В 1860 году проблемой происхождения жизни занялся французский химик </a:t>
            </a:r>
            <a:r>
              <a:rPr lang="ru-RU" b="1" i="1" dirty="0" smtClean="0">
                <a:effectLst>
                  <a:outerShdw blurRad="38100" dist="38100" dir="2700000" algn="tl">
                    <a:srgbClr val="000000">
                      <a:alpha val="43137"/>
                    </a:srgbClr>
                  </a:outerShdw>
                </a:effectLst>
              </a:rPr>
              <a:t>Луи Пастер</a:t>
            </a:r>
            <a:r>
              <a:rPr lang="ru-RU" dirty="0" smtClean="0"/>
              <a:t>. Своими опытами он доказал, что </a:t>
            </a:r>
            <a:r>
              <a:rPr lang="ru-RU" dirty="0" smtClean="0"/>
              <a:t>бактерии </a:t>
            </a:r>
            <a:r>
              <a:rPr lang="ru-RU" dirty="0" smtClean="0"/>
              <a:t>вездесущи, и что неживые материалы легко могут быть заражены живыми существами, если их не стерилизовать должным образом. Учёный кипятил в воде различные среды, в которых могли бы образоваться микроорганизмы. При дополнительном кипячении микроорганизмы и их споры погибали. Пастер присоединил к S-образной трубке запаянную колбу со свободным концом. Споры микроорганизмов оседали на изогнутой трубке и не могли проникнуть в питательную среду. Хорошо прокипячённая питательная среда оставалась стерильной, в ней не обнаруживалось зарождения жизни, несмотря на то, что доступ воздуха был обеспечен.</a:t>
            </a:r>
          </a:p>
          <a:p>
            <a:pPr marL="85725" indent="0">
              <a:buNone/>
            </a:pPr>
            <a:r>
              <a:rPr lang="ru-RU" dirty="0" smtClean="0"/>
              <a:t>В результате ряда экспериментов Пастер доказал справедливость теории биогенеза и окончательно опроверг теорию спонтанного зарождения</a:t>
            </a:r>
          </a:p>
          <a:p>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5214942" y="1500174"/>
            <a:ext cx="3767968" cy="4167177"/>
          </a:xfrm>
          <a:prstGeom prst="rect">
            <a:avLst/>
          </a:prstGeom>
          <a:noFill/>
          <a:ln w="9525">
            <a:noFill/>
            <a:miter lim="800000"/>
            <a:headEnd/>
            <a:tailEnd/>
          </a:ln>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18"/>
            <a:ext cx="8929718" cy="1066800"/>
          </a:xfrm>
        </p:spPr>
        <p:txBody>
          <a:bodyPr>
            <a:noAutofit/>
          </a:bodyPr>
          <a:lstStyle/>
          <a:p>
            <a:r>
              <a:rPr lang="ru-RU" b="1" dirty="0" smtClean="0">
                <a:effectLst>
                  <a:outerShdw blurRad="38100" dist="38100" dir="2700000" algn="tl">
                    <a:srgbClr val="000000">
                      <a:alpha val="43137"/>
                    </a:srgbClr>
                  </a:outerShdw>
                </a:effectLst>
              </a:rPr>
              <a:t>Гипотеза стационарного </a:t>
            </a:r>
            <a:r>
              <a:rPr lang="ru-RU" b="1" dirty="0" smtClean="0">
                <a:effectLst>
                  <a:outerShdw blurRad="38100" dist="38100" dir="2700000" algn="tl">
                    <a:srgbClr val="000000">
                      <a:alpha val="43137"/>
                    </a:srgbClr>
                  </a:outerShdw>
                </a:effectLst>
              </a:rPr>
              <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состояния жизни</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14282" y="1928802"/>
            <a:ext cx="8715436" cy="4645734"/>
          </a:xfrm>
        </p:spPr>
        <p:txBody>
          <a:bodyPr>
            <a:normAutofit fontScale="77500" lnSpcReduction="20000"/>
          </a:bodyPr>
          <a:lstStyle/>
          <a:p>
            <a:r>
              <a:rPr lang="ru-RU" dirty="0" smtClean="0"/>
              <a:t>Согласно </a:t>
            </a:r>
            <a:r>
              <a:rPr lang="ru-RU" dirty="0" smtClean="0"/>
              <a:t>гипотезы </a:t>
            </a:r>
            <a:r>
              <a:rPr lang="ru-RU" dirty="0" smtClean="0"/>
              <a:t>стационарного состояния, Земля никогда не возникала, а существовала вечно; она всегда была способна поддерживать жизнь, а если и изменялась, то очень незначительно. Согласно этой версии, виды также никогда не возникали, они существовали всегда, и у каждого вида есть лишь две возможности — либо изменение численности, либо вымирание.</a:t>
            </a:r>
          </a:p>
          <a:p>
            <a:r>
              <a:rPr lang="ru-RU" dirty="0" smtClean="0"/>
              <a:t>Однако гипотеза стационарного состояния в корне противоречит данным современной астрономии, которые указывают на конечное время существования любых звёзд и, соответственно, планетных систем вокруг звёзд. По современным оценкам, основанным на учете скоростей радиоактивного распада, возраст Земли, Солнца и Солнечной системы исчисляется ~4,6 </a:t>
            </a:r>
            <a:r>
              <a:rPr lang="ru-RU" dirty="0" smtClean="0"/>
              <a:t>млрд. </a:t>
            </a:r>
            <a:r>
              <a:rPr lang="ru-RU" dirty="0" smtClean="0"/>
              <a:t>лет. Поэтому эта гипотеза обычно не рассматривается академической наукой.</a:t>
            </a:r>
          </a:p>
          <a:p>
            <a:endParaRPr lang="ru-RU" dirty="0"/>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715436" cy="5931618"/>
          </a:xfrm>
        </p:spPr>
        <p:txBody>
          <a:bodyPr>
            <a:normAutofit fontScale="70000" lnSpcReduction="20000"/>
          </a:bodyPr>
          <a:lstStyle/>
          <a:p>
            <a:r>
              <a:rPr lang="ru-RU" dirty="0" smtClean="0"/>
              <a:t>Сторонники этой теории не признают, что наличие или отсутствие определённых ископаемых остатков может указывать на время появления или вымирания того или иного вида, и приводит в качестве примера представителя кистеперых рыб — латимерию (</a:t>
            </a:r>
            <a:r>
              <a:rPr lang="ru-RU" dirty="0" err="1" smtClean="0"/>
              <a:t>целаканта</a:t>
            </a:r>
            <a:r>
              <a:rPr lang="ru-RU" dirty="0" smtClean="0"/>
              <a:t>). </a:t>
            </a:r>
            <a:endParaRPr lang="ru-RU" dirty="0" smtClean="0"/>
          </a:p>
          <a:p>
            <a:r>
              <a:rPr lang="ru-RU" dirty="0" smtClean="0"/>
              <a:t>По </a:t>
            </a:r>
            <a:r>
              <a:rPr lang="ru-RU" dirty="0" smtClean="0"/>
              <a:t>палеонтологическим данным кистеперые вымерли в конце мелового периода. Однако это заключение пришлось пересмотреть, когда в районе Мадагаскара были найдены живые представители кистеперых. Сторонники теории стационарного состояния утверждают, что только изучая ныне живущие виды и сравнивая их с ископаемыми останками, можно сделать вывод о вымирании, да и в этом случае весьма вероятно, что он окажется </a:t>
            </a:r>
            <a:r>
              <a:rPr lang="ru-RU" dirty="0" smtClean="0"/>
              <a:t>неверным.</a:t>
            </a:r>
          </a:p>
          <a:p>
            <a:r>
              <a:rPr lang="ru-RU" dirty="0" smtClean="0"/>
              <a:t>Используя </a:t>
            </a:r>
            <a:r>
              <a:rPr lang="ru-RU" dirty="0" smtClean="0"/>
              <a:t>палеонтологические данные для подтверждения теории стационарного состояния, её сторонники интерпретируют появление ископаемых остатков в </a:t>
            </a:r>
            <a:r>
              <a:rPr lang="ru-RU" dirty="0" smtClean="0"/>
              <a:t>экологическом аспекте</a:t>
            </a:r>
            <a:r>
              <a:rPr lang="ru-RU" dirty="0" smtClean="0"/>
              <a:t>. Так, например, внезапное появление какого-либо ископаемого вида в определённом пласте они объясняют увеличением численности его популяции или его перемещением в места, благоприятные для сохранения остатков. </a:t>
            </a:r>
            <a:endParaRPr lang="ru-RU" dirty="0" smtClean="0"/>
          </a:p>
          <a:p>
            <a:r>
              <a:rPr lang="ru-RU" dirty="0" smtClean="0"/>
              <a:t>Теории </a:t>
            </a:r>
            <a:r>
              <a:rPr lang="ru-RU" i="1" dirty="0" smtClean="0"/>
              <a:t>самозарождения</a:t>
            </a:r>
            <a:r>
              <a:rPr lang="ru-RU" dirty="0" smtClean="0"/>
              <a:t> и </a:t>
            </a:r>
            <a:r>
              <a:rPr lang="ru-RU" i="1" dirty="0" smtClean="0"/>
              <a:t>стационарного состояния</a:t>
            </a:r>
            <a:r>
              <a:rPr lang="ru-RU" dirty="0" smtClean="0"/>
              <a:t> представляют собой только исторический или философский интерес, так как результаты научных исследований противоречат выводам этих теорий.</a:t>
            </a:r>
            <a:endParaRPr lang="ru-RU" dirty="0"/>
          </a:p>
        </p:txBody>
      </p:sp>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066800"/>
          </a:xfrm>
        </p:spPr>
        <p:txBody>
          <a:bodyPr>
            <a:normAutofit/>
          </a:bodyPr>
          <a:lstStyle/>
          <a:p>
            <a:r>
              <a:rPr lang="ru-RU" sz="4400" b="1" dirty="0" smtClean="0">
                <a:effectLst>
                  <a:outerShdw blurRad="38100" dist="38100" dir="2700000" algn="tl">
                    <a:srgbClr val="000000">
                      <a:alpha val="43137"/>
                    </a:srgbClr>
                  </a:outerShdw>
                </a:effectLst>
              </a:rPr>
              <a:t>Гипотеза </a:t>
            </a:r>
            <a:r>
              <a:rPr lang="ru-RU" sz="4400" b="1" dirty="0" smtClean="0">
                <a:effectLst>
                  <a:outerShdw blurRad="38100" dist="38100" dir="2700000" algn="tl">
                    <a:srgbClr val="000000">
                      <a:alpha val="43137"/>
                    </a:srgbClr>
                  </a:outerShdw>
                </a:effectLst>
              </a:rPr>
              <a:t>панспермии</a:t>
            </a:r>
            <a:endParaRPr lang="ru-RU" sz="44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14282" y="1214422"/>
            <a:ext cx="8715436" cy="4071966"/>
          </a:xfrm>
        </p:spPr>
        <p:txBody>
          <a:bodyPr>
            <a:normAutofit fontScale="70000" lnSpcReduction="20000"/>
          </a:bodyPr>
          <a:lstStyle/>
          <a:p>
            <a:r>
              <a:rPr lang="ru-RU" dirty="0" smtClean="0"/>
              <a:t>Согласно </a:t>
            </a:r>
            <a:r>
              <a:rPr lang="ru-RU" dirty="0" smtClean="0"/>
              <a:t>данной гипотезы, </a:t>
            </a:r>
            <a:r>
              <a:rPr lang="ru-RU" dirty="0" smtClean="0"/>
              <a:t>предложенной в 1865 году немецким ученым </a:t>
            </a:r>
            <a:r>
              <a:rPr lang="ru-RU" b="1" dirty="0" smtClean="0">
                <a:effectLst>
                  <a:outerShdw blurRad="38100" dist="38100" dir="2700000" algn="tl">
                    <a:srgbClr val="000000">
                      <a:alpha val="43137"/>
                    </a:srgbClr>
                  </a:outerShdw>
                </a:effectLst>
              </a:rPr>
              <a:t>Г. Рихтером </a:t>
            </a:r>
            <a:r>
              <a:rPr lang="ru-RU" dirty="0" smtClean="0"/>
              <a:t>и окончательно сформулированной шведским ученым </a:t>
            </a:r>
            <a:r>
              <a:rPr lang="ru-RU" b="1" dirty="0" smtClean="0">
                <a:effectLst>
                  <a:outerShdw blurRad="38100" dist="38100" dir="2700000" algn="tl">
                    <a:srgbClr val="000000">
                      <a:alpha val="43137"/>
                    </a:srgbClr>
                  </a:outerShdw>
                </a:effectLst>
              </a:rPr>
              <a:t>Аррениусом</a:t>
            </a:r>
            <a:r>
              <a:rPr lang="ru-RU" dirty="0" smtClean="0"/>
              <a:t> в 1895 году, жизнь могла быть занесена на Землю из космоса. </a:t>
            </a:r>
            <a:endParaRPr lang="ru-RU" dirty="0" smtClean="0"/>
          </a:p>
          <a:p>
            <a:r>
              <a:rPr lang="ru-RU" dirty="0" smtClean="0"/>
              <a:t>Наиболее </a:t>
            </a:r>
            <a:r>
              <a:rPr lang="ru-RU" dirty="0" smtClean="0"/>
              <a:t>вероятно попадание живых организмов внеземного происхождения с метеоритами и космической пылью. Это предположение основывается на данных о высокой устойчивости некоторых организмов и их спор к радиации, глубокому вакууму, низким температурам и другим воздействиям. </a:t>
            </a:r>
            <a:endParaRPr lang="ru-RU" dirty="0" smtClean="0"/>
          </a:p>
          <a:p>
            <a:r>
              <a:rPr lang="ru-RU" dirty="0" smtClean="0"/>
              <a:t>Однако </a:t>
            </a:r>
            <a:r>
              <a:rPr lang="ru-RU" dirty="0" smtClean="0"/>
              <a:t>до сих пор нет достоверных фактов, подтверждающих внеземное происхождение микроорганизмов, найденных в метеоритах. Но если бы даже они попали на Землю и дали начало жизни на нашей планете, вопрос об изначальном возникновении жизни оставался бы без ответа.</a:t>
            </a:r>
            <a:endParaRPr lang="ru-RU" dirty="0"/>
          </a:p>
        </p:txBody>
      </p:sp>
      <p:pic>
        <p:nvPicPr>
          <p:cNvPr id="12290" name="Picture 2"/>
          <p:cNvPicPr>
            <a:picLocks noChangeAspect="1" noChangeArrowheads="1"/>
          </p:cNvPicPr>
          <p:nvPr/>
        </p:nvPicPr>
        <p:blipFill>
          <a:blip r:embed="rId2" cstate="print"/>
          <a:srcRect/>
          <a:stretch>
            <a:fillRect/>
          </a:stretch>
        </p:blipFill>
        <p:spPr bwMode="auto">
          <a:xfrm>
            <a:off x="6143636" y="4607726"/>
            <a:ext cx="2809868" cy="2107401"/>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286116" y="4857760"/>
            <a:ext cx="2428892" cy="1832139"/>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357158" y="4857760"/>
            <a:ext cx="2452705" cy="1839528"/>
          </a:xfrm>
          <a:prstGeom prst="rect">
            <a:avLst/>
          </a:prstGeom>
          <a:noFill/>
          <a:ln w="9525">
            <a:noFill/>
            <a:miter lim="800000"/>
            <a:headEnd/>
            <a:tailEnd/>
          </a:ln>
        </p:spPr>
      </p:pic>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929718" cy="1066800"/>
          </a:xfrm>
        </p:spPr>
        <p:txBody>
          <a:bodyPr>
            <a:normAutofit fontScale="90000"/>
          </a:bodyPr>
          <a:lstStyle/>
          <a:p>
            <a:r>
              <a:rPr lang="ru-RU" b="1" dirty="0" smtClean="0">
                <a:effectLst>
                  <a:outerShdw blurRad="38100" dist="38100" dir="2700000" algn="tl">
                    <a:srgbClr val="000000">
                      <a:alpha val="43137"/>
                    </a:srgbClr>
                  </a:outerShdw>
                </a:effectLst>
              </a:rPr>
              <a:t>Гипотеза биохимической </a:t>
            </a:r>
            <a:r>
              <a:rPr lang="ru-RU" b="1" dirty="0" smtClean="0">
                <a:effectLst>
                  <a:outerShdw blurRad="38100" dist="38100" dir="2700000" algn="tl">
                    <a:srgbClr val="000000">
                      <a:alpha val="43137"/>
                    </a:srgbClr>
                  </a:outerShdw>
                </a:effectLst>
              </a:rPr>
              <a:t>эволюции</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14282" y="1500174"/>
            <a:ext cx="8715436" cy="3571900"/>
          </a:xfrm>
        </p:spPr>
        <p:txBody>
          <a:bodyPr>
            <a:normAutofit lnSpcReduction="10000"/>
          </a:bodyPr>
          <a:lstStyle/>
          <a:p>
            <a:pPr marL="85725" indent="0">
              <a:buNone/>
            </a:pPr>
            <a:r>
              <a:rPr lang="ru-RU" dirty="0" smtClean="0"/>
              <a:t>Эта гипотеза основывается на химической специфике жизни и связывает ее происхождение с историей Земли. В настоящее время наиболее широкое признание получила гипотеза академика А. Опарина. Она исходит из предположения о постепенном возникновении жизни на Земле из неорганических </a:t>
            </a:r>
            <a:r>
              <a:rPr lang="ru-RU" dirty="0" smtClean="0"/>
              <a:t>веществ, путем </a:t>
            </a:r>
            <a:r>
              <a:rPr lang="ru-RU" dirty="0" smtClean="0"/>
              <a:t>длительной химической эволюции на уровне молекул.</a:t>
            </a:r>
            <a:endParaRPr lang="ru-RU" dirty="0"/>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929718" cy="1000132"/>
          </a:xfrm>
        </p:spPr>
        <p:txBody>
          <a:bodyPr>
            <a:normAutofit/>
          </a:bodyPr>
          <a:lstStyle/>
          <a:p>
            <a:r>
              <a:rPr lang="ru-RU" sz="4400" b="1" dirty="0" smtClean="0">
                <a:effectLst>
                  <a:outerShdw blurRad="38100" dist="38100" dir="2700000" algn="tl">
                    <a:srgbClr val="000000">
                      <a:alpha val="43137"/>
                    </a:srgbClr>
                  </a:outerShdw>
                </a:effectLst>
              </a:rPr>
              <a:t>Гипотеза </a:t>
            </a:r>
            <a:r>
              <a:rPr lang="ru-RU" sz="4400" b="1" dirty="0" smtClean="0">
                <a:effectLst>
                  <a:outerShdw blurRad="38100" dist="38100" dir="2700000" algn="tl">
                    <a:srgbClr val="000000">
                      <a:alpha val="43137"/>
                    </a:srgbClr>
                  </a:outerShdw>
                </a:effectLst>
              </a:rPr>
              <a:t>Опарина — </a:t>
            </a:r>
            <a:r>
              <a:rPr lang="ru-RU" sz="4400" b="1" dirty="0" err="1" smtClean="0">
                <a:effectLst>
                  <a:outerShdw blurRad="38100" dist="38100" dir="2700000" algn="tl">
                    <a:srgbClr val="000000">
                      <a:alpha val="43137"/>
                    </a:srgbClr>
                  </a:outerShdw>
                </a:effectLst>
              </a:rPr>
              <a:t>Холдейна</a:t>
            </a:r>
            <a:endParaRPr lang="ru-RU" sz="44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14282" y="1357298"/>
            <a:ext cx="6286544" cy="5500702"/>
          </a:xfrm>
        </p:spPr>
        <p:txBody>
          <a:bodyPr>
            <a:normAutofit fontScale="55000" lnSpcReduction="20000"/>
          </a:bodyPr>
          <a:lstStyle/>
          <a:p>
            <a:pPr marL="85725" indent="0">
              <a:buNone/>
            </a:pPr>
            <a:r>
              <a:rPr lang="ru-RU" dirty="0" smtClean="0"/>
              <a:t>В 1924 году будущий академик Опарин опубликовал статью «Происхождение жизни», которая в 1938 году была переведена на английский и возродила интерес к теории самозарождения . Опарин предположил, что в растворах высокомолекулярных соединений могут </a:t>
            </a:r>
            <a:r>
              <a:rPr lang="ru-RU" i="1" dirty="0" smtClean="0"/>
              <a:t>самопроизвольно</a:t>
            </a:r>
            <a:r>
              <a:rPr lang="ru-RU" dirty="0" smtClean="0"/>
              <a:t> образовываться зоны повышенной концентрации, которые относительно отделены от внешней среды и могут поддерживать обмен с ней. Он назвал их </a:t>
            </a:r>
            <a:r>
              <a:rPr lang="ru-RU" i="1" dirty="0" err="1" smtClean="0"/>
              <a:t>Коацерватные</a:t>
            </a:r>
            <a:r>
              <a:rPr lang="ru-RU" i="1" dirty="0" smtClean="0"/>
              <a:t> капли</a:t>
            </a:r>
            <a:r>
              <a:rPr lang="ru-RU" dirty="0" smtClean="0"/>
              <a:t>, или просто </a:t>
            </a:r>
            <a:r>
              <a:rPr lang="ru-RU" i="1" dirty="0" smtClean="0"/>
              <a:t>коацерваты</a:t>
            </a:r>
            <a:r>
              <a:rPr lang="ru-RU" dirty="0" smtClean="0"/>
              <a:t>.</a:t>
            </a:r>
          </a:p>
          <a:p>
            <a:pPr marL="85725" indent="0">
              <a:buNone/>
            </a:pPr>
            <a:r>
              <a:rPr lang="ru-RU" dirty="0" smtClean="0"/>
              <a:t>По Опарину, процесс возникновения жизни можно поделить на ряд </a:t>
            </a:r>
            <a:r>
              <a:rPr lang="ru-RU" dirty="0" smtClean="0"/>
              <a:t>этапов:</a:t>
            </a:r>
            <a:endParaRPr lang="ru-RU" dirty="0" smtClean="0"/>
          </a:p>
          <a:p>
            <a:pPr marL="266700" lvl="0" indent="-180975">
              <a:buFont typeface="Wingdings" pitchFamily="2" charset="2"/>
              <a:buChar char="ü"/>
            </a:pPr>
            <a:r>
              <a:rPr lang="ru-RU" sz="3100" dirty="0" smtClean="0"/>
              <a:t>Абиогенный синтез простейших органических соединений из неорганических.</a:t>
            </a:r>
          </a:p>
          <a:p>
            <a:pPr marL="266700" lvl="0" indent="-180975">
              <a:buFont typeface="Wingdings" pitchFamily="2" charset="2"/>
              <a:buChar char="ü"/>
            </a:pPr>
            <a:r>
              <a:rPr lang="ru-RU" sz="3100" dirty="0" smtClean="0"/>
              <a:t>Абиогенный синтез полимеров ( белков, углеводов, нуклеиновых кислот) из простых органических соединений.</a:t>
            </a:r>
          </a:p>
          <a:p>
            <a:pPr marL="266700" lvl="0" indent="-180975">
              <a:buFont typeface="Wingdings" pitchFamily="2" charset="2"/>
              <a:buChar char="ü"/>
            </a:pPr>
            <a:r>
              <a:rPr lang="ru-RU" sz="3100" dirty="0" smtClean="0"/>
              <a:t>Образование коацерватов, как обособление в растворе  высокомолекулярных веществ в виде высококонцентрированного раствора.</a:t>
            </a:r>
          </a:p>
          <a:p>
            <a:pPr marL="266700" lvl="0" indent="-180975">
              <a:buFont typeface="Wingdings" pitchFamily="2" charset="2"/>
              <a:buChar char="ü"/>
            </a:pPr>
            <a:r>
              <a:rPr lang="ru-RU" sz="3100" dirty="0" smtClean="0"/>
              <a:t>Взаимодействие коацерватов с окружающей средой, сходство с живыми существами: рост, питание, дыхание, обмен веществ, размножение.</a:t>
            </a:r>
          </a:p>
          <a:p>
            <a:pPr marL="266700" lvl="0" indent="-180975">
              <a:buFont typeface="Wingdings" pitchFamily="2" charset="2"/>
              <a:buChar char="ü"/>
            </a:pPr>
            <a:r>
              <a:rPr lang="ru-RU" sz="3100" dirty="0" smtClean="0"/>
              <a:t>Возникновение генетического кода, мембраны, начало биологической эволюции</a:t>
            </a:r>
            <a:r>
              <a:rPr lang="ru-RU" sz="3100" dirty="0" smtClean="0"/>
              <a:t>.</a:t>
            </a:r>
            <a:endParaRPr lang="ru-RU" sz="3100" dirty="0" smtClean="0"/>
          </a:p>
        </p:txBody>
      </p:sp>
      <p:pic>
        <p:nvPicPr>
          <p:cNvPr id="7170" name="Picture 2"/>
          <p:cNvPicPr>
            <a:picLocks noChangeAspect="1" noChangeArrowheads="1"/>
          </p:cNvPicPr>
          <p:nvPr/>
        </p:nvPicPr>
        <p:blipFill>
          <a:blip r:embed="rId2" cstate="print"/>
          <a:srcRect/>
          <a:stretch>
            <a:fillRect/>
          </a:stretch>
        </p:blipFill>
        <p:spPr bwMode="auto">
          <a:xfrm>
            <a:off x="6500826" y="1692431"/>
            <a:ext cx="2452690" cy="3879709"/>
          </a:xfrm>
          <a:prstGeom prst="rect">
            <a:avLst/>
          </a:prstGeom>
          <a:ln>
            <a:noFill/>
          </a:ln>
          <a:effectLst>
            <a:outerShdw blurRad="190500" algn="tl" rotWithShape="0">
              <a:srgbClr val="000000">
                <a:alpha val="70000"/>
              </a:srgbClr>
            </a:outerShdw>
          </a:effectLst>
        </p:spPr>
      </p:pic>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715436" cy="5643602"/>
          </a:xfrm>
        </p:spPr>
        <p:txBody>
          <a:bodyPr>
            <a:normAutofit fontScale="70000" lnSpcReduction="20000"/>
          </a:bodyPr>
          <a:lstStyle/>
          <a:p>
            <a:r>
              <a:rPr lang="ru-RU" sz="3600" dirty="0" smtClean="0"/>
              <a:t>Условия для начала процесса формирования белковых структур установились с момента появления первичного океана (бульона). В водной среде производные углеводородов могли подвергаться сложным химическим изменениям и превращениям. В результате такого усложнения молекул могли образоваться более сложные органические вещества, а именно углеводы.</a:t>
            </a:r>
          </a:p>
          <a:p>
            <a:r>
              <a:rPr lang="ru-RU" sz="3600" dirty="0" smtClean="0"/>
              <a:t>Согласно гипотезе </a:t>
            </a:r>
            <a:r>
              <a:rPr lang="ru-RU" sz="3600" dirty="0" smtClean="0"/>
              <a:t>Опарина, дальнейшим шагом по пути к возникновению белковых тел могло явиться образование </a:t>
            </a:r>
            <a:r>
              <a:rPr lang="ru-RU" sz="3600" dirty="0" err="1" smtClean="0"/>
              <a:t>коацерватных</a:t>
            </a:r>
            <a:r>
              <a:rPr lang="ru-RU" sz="3600" dirty="0" smtClean="0"/>
              <a:t> капель. При определённых условиях водная оболочка органических молекул приобретала чёткие границы и отделяла молекулу от окружающего раствора. Молекулы, окружённые водной оболочкой, объединялись, образуя многомолекулярные комплексы — коацерваты.</a:t>
            </a:r>
          </a:p>
          <a:p>
            <a:pPr>
              <a:buNone/>
            </a:pPr>
            <a:endParaRPr lang="ru-RU" dirty="0"/>
          </a:p>
        </p:txBody>
      </p:sp>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14356"/>
            <a:ext cx="8715436" cy="4500594"/>
          </a:xfrm>
        </p:spPr>
        <p:txBody>
          <a:bodyPr>
            <a:normAutofit fontScale="55000" lnSpcReduction="20000"/>
          </a:bodyPr>
          <a:lstStyle/>
          <a:p>
            <a:r>
              <a:rPr lang="ru-RU" sz="3600" dirty="0" err="1" smtClean="0"/>
              <a:t>Коацерватные</a:t>
            </a:r>
            <a:r>
              <a:rPr lang="ru-RU" sz="3600" dirty="0" smtClean="0"/>
              <a:t> </a:t>
            </a:r>
            <a:r>
              <a:rPr lang="ru-RU" sz="3600" dirty="0" smtClean="0"/>
              <a:t>капли также могли возникать при простом смешивании разнообразных полимеров. При этом происходила </a:t>
            </a:r>
            <a:r>
              <a:rPr lang="ru-RU" sz="3600" dirty="0" err="1" smtClean="0"/>
              <a:t>самосборка</a:t>
            </a:r>
            <a:r>
              <a:rPr lang="ru-RU" sz="3600" dirty="0" smtClean="0"/>
              <a:t> полимерных молекул в многомолекулярные образования — видимые под оптическим микроскопом капли.</a:t>
            </a:r>
          </a:p>
          <a:p>
            <a:r>
              <a:rPr lang="ru-RU" sz="3600" dirty="0" smtClean="0"/>
              <a:t>Капли были способны поглощать извне вещества по типу открытых систем. При включении в </a:t>
            </a:r>
            <a:r>
              <a:rPr lang="ru-RU" sz="3600" dirty="0" err="1" smtClean="0"/>
              <a:t>коацерватные</a:t>
            </a:r>
            <a:r>
              <a:rPr lang="ru-RU" sz="3600" dirty="0" smtClean="0"/>
              <a:t> капли различных катализаторов (в том числе и ферментов) в них происходили различные реакции, в частности полимеризация поступающих из внешней среды мономеров. За счёт этого капли могли увеличиваться в объёме и весе, а затем дробиться на дочерние образования. Таким образом, коацерваты могли расти, размножаться, осуществлять обмен веществ</a:t>
            </a:r>
            <a:r>
              <a:rPr lang="ru-RU" sz="3600" dirty="0" smtClean="0"/>
              <a:t>.</a:t>
            </a:r>
          </a:p>
          <a:p>
            <a:r>
              <a:rPr lang="ru-RU" sz="3400" dirty="0" smtClean="0"/>
              <a:t>Далее </a:t>
            </a:r>
            <a:r>
              <a:rPr lang="ru-RU" sz="3400" dirty="0" err="1" smtClean="0"/>
              <a:t>коацерватные</a:t>
            </a:r>
            <a:r>
              <a:rPr lang="ru-RU" sz="3400" dirty="0" smtClean="0"/>
              <a:t> капли подвергались естественному отбору, что обеспечило их эволюцию</a:t>
            </a:r>
            <a:r>
              <a:rPr lang="ru-RU" sz="3400" dirty="0" smtClean="0"/>
              <a:t>.</a:t>
            </a:r>
            <a:endParaRPr lang="ru-RU" dirty="0"/>
          </a:p>
        </p:txBody>
      </p:sp>
      <p:pic>
        <p:nvPicPr>
          <p:cNvPr id="8194" name="Picture 2"/>
          <p:cNvPicPr>
            <a:picLocks noChangeAspect="1" noChangeArrowheads="1"/>
          </p:cNvPicPr>
          <p:nvPr/>
        </p:nvPicPr>
        <p:blipFill>
          <a:blip r:embed="rId2" cstate="print"/>
          <a:srcRect/>
          <a:stretch>
            <a:fillRect/>
          </a:stretch>
        </p:blipFill>
        <p:spPr bwMode="auto">
          <a:xfrm>
            <a:off x="191723" y="4571274"/>
            <a:ext cx="8595119" cy="2124816"/>
          </a:xfrm>
          <a:prstGeom prst="rect">
            <a:avLst/>
          </a:prstGeom>
          <a:noFill/>
          <a:ln w="9525">
            <a:noFill/>
            <a:miter lim="800000"/>
            <a:headEnd/>
            <a:tailEnd/>
          </a:ln>
        </p:spPr>
      </p:pic>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066800"/>
          </a:xfrm>
        </p:spPr>
        <p:txBody>
          <a:bodyPr>
            <a:normAutofit/>
          </a:bodyPr>
          <a:lstStyle/>
          <a:p>
            <a:r>
              <a:rPr lang="ru-RU" sz="4800" b="1" dirty="0">
                <a:effectLst>
                  <a:outerShdw blurRad="38100" dist="38100" dir="2700000" algn="tl">
                    <a:srgbClr val="000000">
                      <a:alpha val="43137"/>
                    </a:srgbClr>
                  </a:outerShdw>
                </a:effectLst>
              </a:rPr>
              <a:t>Что же такое жизнь?</a:t>
            </a:r>
          </a:p>
        </p:txBody>
      </p:sp>
      <p:sp>
        <p:nvSpPr>
          <p:cNvPr id="3" name="Содержимое 2"/>
          <p:cNvSpPr>
            <a:spLocks noGrp="1"/>
          </p:cNvSpPr>
          <p:nvPr>
            <p:ph idx="1"/>
          </p:nvPr>
        </p:nvSpPr>
        <p:spPr>
          <a:xfrm>
            <a:off x="457200" y="1857364"/>
            <a:ext cx="8472518" cy="4717172"/>
          </a:xfrm>
        </p:spPr>
        <p:txBody>
          <a:bodyPr/>
          <a:lstStyle/>
          <a:p>
            <a:pPr marL="0" indent="0">
              <a:buNone/>
            </a:pPr>
            <a:r>
              <a:rPr lang="ru-RU" dirty="0"/>
              <a:t>Многочисленные определения жизни можно свести к двум концепциям:</a:t>
            </a:r>
          </a:p>
          <a:p>
            <a:pPr marL="0" indent="0">
              <a:buNone/>
            </a:pPr>
            <a:r>
              <a:rPr lang="ru-RU" dirty="0" smtClean="0">
                <a:solidFill>
                  <a:srgbClr val="FF0000"/>
                </a:solidFill>
              </a:rPr>
              <a:t>1.</a:t>
            </a:r>
            <a:r>
              <a:rPr lang="ru-RU" dirty="0" smtClean="0"/>
              <a:t> согласно </a:t>
            </a:r>
            <a:r>
              <a:rPr lang="ru-RU" dirty="0"/>
              <a:t>первому, жизнь определяется субстратом, носителем ее свойств.</a:t>
            </a:r>
          </a:p>
          <a:p>
            <a:pPr marL="0" indent="0">
              <a:buNone/>
            </a:pPr>
            <a:r>
              <a:rPr lang="ru-RU" dirty="0">
                <a:solidFill>
                  <a:srgbClr val="FF0000"/>
                </a:solidFill>
              </a:rPr>
              <a:t>2</a:t>
            </a:r>
            <a:r>
              <a:rPr lang="ru-RU" dirty="0" smtClean="0">
                <a:solidFill>
                  <a:srgbClr val="FF0000"/>
                </a:solidFill>
              </a:rPr>
              <a:t>.</a:t>
            </a:r>
            <a:r>
              <a:rPr lang="ru-RU" dirty="0" smtClean="0"/>
              <a:t> согласно </a:t>
            </a:r>
            <a:r>
              <a:rPr lang="ru-RU" dirty="0"/>
              <a:t>второму, жизнь определяется как совокупность специфических физико-химических процессов. </a:t>
            </a:r>
          </a:p>
          <a:p>
            <a:endParaRPr lang="ru-RU" dirty="0"/>
          </a:p>
        </p:txBody>
      </p:sp>
    </p:spTree>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642918"/>
            <a:ext cx="8786874" cy="3714776"/>
          </a:xfrm>
        </p:spPr>
        <p:txBody>
          <a:bodyPr>
            <a:normAutofit/>
          </a:bodyPr>
          <a:lstStyle/>
          <a:p>
            <a:r>
              <a:rPr lang="ru-RU" dirty="0" smtClean="0"/>
              <a:t>Доказательством того, что первый и второй этап может осуществляться без участия живых организмов, явились опыты С. Миллера и С. Фокса</a:t>
            </a:r>
            <a:r>
              <a:rPr lang="ru-RU" dirty="0" smtClean="0"/>
              <a:t>.</a:t>
            </a:r>
          </a:p>
          <a:p>
            <a:r>
              <a:rPr lang="ru-RU" dirty="0" smtClean="0"/>
              <a:t>В </a:t>
            </a:r>
            <a:r>
              <a:rPr lang="ru-RU" b="1" dirty="0" smtClean="0"/>
              <a:t>1953 г. </a:t>
            </a:r>
            <a:r>
              <a:rPr lang="ru-RU" b="1" dirty="0" smtClean="0"/>
              <a:t>С. </a:t>
            </a:r>
            <a:r>
              <a:rPr lang="ru-RU" b="1" dirty="0" smtClean="0"/>
              <a:t>Фокс </a:t>
            </a:r>
            <a:r>
              <a:rPr lang="ru-RU" dirty="0" smtClean="0"/>
              <a:t>провел эксперимент, в котором, нагревая смесь  аминокислот, при нормальных атмосферных условиях он получил полипептидные цепочки. </a:t>
            </a:r>
            <a:endParaRPr lang="ru-RU" dirty="0" smtClean="0"/>
          </a:p>
          <a:p>
            <a:endParaRPr lang="ru-RU" dirty="0" smtClean="0"/>
          </a:p>
          <a:p>
            <a:endParaRPr lang="ru-RU" dirty="0"/>
          </a:p>
        </p:txBody>
      </p:sp>
      <p:pic>
        <p:nvPicPr>
          <p:cNvPr id="9218" name="Picture 2"/>
          <p:cNvPicPr>
            <a:picLocks noChangeAspect="1" noChangeArrowheads="1"/>
          </p:cNvPicPr>
          <p:nvPr/>
        </p:nvPicPr>
        <p:blipFill>
          <a:blip r:embed="rId2" cstate="print"/>
          <a:srcRect/>
          <a:stretch>
            <a:fillRect/>
          </a:stretch>
        </p:blipFill>
        <p:spPr bwMode="auto">
          <a:xfrm>
            <a:off x="211450" y="4572008"/>
            <a:ext cx="8932550" cy="2118884"/>
          </a:xfrm>
          <a:prstGeom prst="rect">
            <a:avLst/>
          </a:prstGeom>
          <a:noFill/>
          <a:ln w="9525">
            <a:noFill/>
            <a:miter lim="800000"/>
            <a:headEnd/>
            <a:tailEnd/>
          </a:ln>
        </p:spPr>
      </p:pic>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714356"/>
            <a:ext cx="5072098" cy="6143644"/>
          </a:xfrm>
        </p:spPr>
        <p:txBody>
          <a:bodyPr>
            <a:normAutofit fontScale="70000" lnSpcReduction="20000"/>
          </a:bodyPr>
          <a:lstStyle/>
          <a:p>
            <a:r>
              <a:rPr lang="ru-RU" sz="3000" dirty="0" smtClean="0"/>
              <a:t>В </a:t>
            </a:r>
            <a:r>
              <a:rPr lang="ru-RU" sz="3000" b="1" dirty="0" smtClean="0"/>
              <a:t>1955 г. С. Миллер </a:t>
            </a:r>
            <a:r>
              <a:rPr lang="ru-RU" sz="3000" dirty="0" smtClean="0"/>
              <a:t>создал установку, с помощью которой в миниатюре были воспроизведены условия, существовавшие на первобытной </a:t>
            </a:r>
            <a:r>
              <a:rPr lang="ru-RU" sz="3000" dirty="0" smtClean="0"/>
              <a:t>Земле.</a:t>
            </a:r>
          </a:p>
          <a:p>
            <a:r>
              <a:rPr lang="ru-RU" sz="3000" dirty="0" smtClean="0"/>
              <a:t>Атмосферой </a:t>
            </a:r>
            <a:r>
              <a:rPr lang="ru-RU" sz="3000" dirty="0" smtClean="0"/>
              <a:t>в этой модели служила смесь газообразного метана, воды, аммиака, водорода и углекислого газа. Именно такой, </a:t>
            </a:r>
            <a:r>
              <a:rPr lang="ru-RU" sz="3000" dirty="0" smtClean="0"/>
              <a:t>по мнению</a:t>
            </a:r>
            <a:r>
              <a:rPr lang="ru-RU" sz="3000" dirty="0" smtClean="0"/>
              <a:t>, ученых была первичная атмосфера. В камеру с атмосферой были вмонтированы электроды, для получения электрических разрядов, имитировавших молнию - один из возможных источников энергии для химических реакций нам первобытной Земле. В результате опыта были получены простейшие углеводороды, и даже аминокислоты</a:t>
            </a:r>
            <a:r>
              <a:rPr lang="ru-RU" sz="3000" dirty="0" smtClean="0"/>
              <a:t>.</a:t>
            </a:r>
            <a:endParaRPr lang="ru-RU" sz="3000" dirty="0" smtClean="0"/>
          </a:p>
          <a:p>
            <a:endParaRPr lang="ru-RU" dirty="0" smtClean="0"/>
          </a:p>
          <a:p>
            <a:endParaRPr lang="ru-RU" dirty="0"/>
          </a:p>
        </p:txBody>
      </p:sp>
      <p:pic>
        <p:nvPicPr>
          <p:cNvPr id="10242" name="Picture 2"/>
          <p:cNvPicPr>
            <a:picLocks noChangeAspect="1" noChangeArrowheads="1"/>
          </p:cNvPicPr>
          <p:nvPr/>
        </p:nvPicPr>
        <p:blipFill>
          <a:blip r:embed="rId2" cstate="print"/>
          <a:srcRect/>
          <a:stretch>
            <a:fillRect/>
          </a:stretch>
        </p:blipFill>
        <p:spPr bwMode="auto">
          <a:xfrm>
            <a:off x="5198381" y="1000108"/>
            <a:ext cx="3740849" cy="4857784"/>
          </a:xfrm>
          <a:prstGeom prst="rect">
            <a:avLst/>
          </a:prstGeom>
          <a:noFill/>
          <a:ln w="9525">
            <a:noFill/>
            <a:miter lim="800000"/>
            <a:headEnd/>
            <a:tailEnd/>
          </a:ln>
        </p:spPr>
      </p:pic>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715436" cy="5143536"/>
          </a:xfrm>
        </p:spPr>
        <p:txBody>
          <a:bodyPr>
            <a:normAutofit/>
          </a:bodyPr>
          <a:lstStyle/>
          <a:p>
            <a:r>
              <a:rPr lang="ru-RU" dirty="0" smtClean="0"/>
              <a:t>На </a:t>
            </a:r>
            <a:r>
              <a:rPr lang="ru-RU" dirty="0" smtClean="0"/>
              <a:t>сегодняшний день, однозначного ответа о происхождении жизни мы дать не можем. </a:t>
            </a:r>
            <a:endParaRPr lang="ru-RU" dirty="0" smtClean="0"/>
          </a:p>
          <a:p>
            <a:r>
              <a:rPr lang="ru-RU" dirty="0" smtClean="0"/>
              <a:t>Мы </a:t>
            </a:r>
            <a:r>
              <a:rPr lang="ru-RU" dirty="0" smtClean="0"/>
              <a:t>можем придерживаться </a:t>
            </a:r>
            <a:r>
              <a:rPr lang="ru-RU" dirty="0" smtClean="0"/>
              <a:t>какой-то </a:t>
            </a:r>
            <a:r>
              <a:rPr lang="ru-RU" dirty="0" smtClean="0"/>
              <a:t>концепции или выстроить собственную гипотезу, но это не означает, что точки </a:t>
            </a:r>
            <a:r>
              <a:rPr lang="ru-RU" dirty="0" smtClean="0"/>
              <a:t>зрения, не </a:t>
            </a:r>
            <a:r>
              <a:rPr lang="ru-RU" dirty="0" smtClean="0"/>
              <a:t>совпадающие с нами ошибочны и не имеют право на существование. </a:t>
            </a:r>
            <a:endParaRPr lang="ru-RU" dirty="0" smtClean="0"/>
          </a:p>
          <a:p>
            <a:r>
              <a:rPr lang="ru-RU" dirty="0" smtClean="0"/>
              <a:t>Каждый </a:t>
            </a:r>
            <a:r>
              <a:rPr lang="ru-RU" dirty="0" smtClean="0"/>
              <a:t>человек имеет право на свою точку зрения, но при этом должен уважать  мнение других.</a:t>
            </a:r>
          </a:p>
          <a:p>
            <a:endParaRPr lang="ru-RU" dirty="0"/>
          </a:p>
        </p:txBody>
      </p:sp>
      <p:pic>
        <p:nvPicPr>
          <p:cNvPr id="11266" name="Picture 2"/>
          <p:cNvPicPr>
            <a:picLocks noChangeAspect="1" noChangeArrowheads="1"/>
          </p:cNvPicPr>
          <p:nvPr/>
        </p:nvPicPr>
        <p:blipFill>
          <a:blip r:embed="rId2" cstate="print"/>
          <a:srcRect/>
          <a:stretch>
            <a:fillRect/>
          </a:stretch>
        </p:blipFill>
        <p:spPr bwMode="auto">
          <a:xfrm>
            <a:off x="5929322" y="4664282"/>
            <a:ext cx="3000380" cy="2012755"/>
          </a:xfrm>
          <a:prstGeom prst="rect">
            <a:avLst/>
          </a:prstGeom>
          <a:ln>
            <a:noFill/>
          </a:ln>
          <a:effectLst>
            <a:softEdge rad="112500"/>
          </a:effectLst>
        </p:spPr>
      </p:pic>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5786478" cy="6215082"/>
          </a:xfrm>
        </p:spPr>
        <p:txBody>
          <a:bodyPr>
            <a:normAutofit lnSpcReduction="10000"/>
          </a:bodyPr>
          <a:lstStyle/>
          <a:p>
            <a:pPr marL="0" indent="0">
              <a:buNone/>
            </a:pPr>
            <a:r>
              <a:rPr lang="ru-RU" dirty="0" smtClean="0"/>
              <a:t>Классическое определение </a:t>
            </a:r>
            <a:r>
              <a:rPr lang="ru-RU" b="1" i="1" dirty="0" smtClean="0">
                <a:effectLst>
                  <a:outerShdw blurRad="38100" dist="38100" dir="2700000" algn="tl">
                    <a:srgbClr val="000000">
                      <a:alpha val="43137"/>
                    </a:srgbClr>
                  </a:outerShdw>
                </a:effectLst>
              </a:rPr>
              <a:t>Ф. Энгельса</a:t>
            </a:r>
            <a:r>
              <a:rPr lang="ru-RU" dirty="0" smtClean="0"/>
              <a:t>: «Жизнь есть способ существования белковых тел, существенным моментом которого является постоянный обмен веществ с окружающей их внешней природой, причем с прекращением этого обмена веществ прекращается и жизнь, что приводит к разложению белка» — лишь формально может быть отнесено к первой категории, так как Энгельс имел в виду не собственно белки, а структуры, содержащие белок. </a:t>
            </a:r>
          </a:p>
        </p:txBody>
      </p:sp>
      <p:pic>
        <p:nvPicPr>
          <p:cNvPr id="1026" name="Picture 2"/>
          <p:cNvPicPr>
            <a:picLocks noChangeAspect="1" noChangeArrowheads="1"/>
          </p:cNvPicPr>
          <p:nvPr/>
        </p:nvPicPr>
        <p:blipFill>
          <a:blip r:embed="rId2" cstate="print"/>
          <a:srcRect/>
          <a:stretch>
            <a:fillRect/>
          </a:stretch>
        </p:blipFill>
        <p:spPr bwMode="auto">
          <a:xfrm>
            <a:off x="6072198" y="1357298"/>
            <a:ext cx="2857500" cy="4019550"/>
          </a:xfrm>
          <a:prstGeom prst="rect">
            <a:avLst/>
          </a:prstGeom>
          <a:ln>
            <a:noFill/>
          </a:ln>
          <a:effectLst>
            <a:outerShdw blurRad="190500" algn="tl" rotWithShape="0">
              <a:srgbClr val="000000">
                <a:alpha val="70000"/>
              </a:srgbClr>
            </a:outerShdw>
          </a:effectLst>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68" y="714356"/>
            <a:ext cx="5357850" cy="6000791"/>
          </a:xfrm>
        </p:spPr>
        <p:txBody>
          <a:bodyPr>
            <a:normAutofit lnSpcReduction="10000"/>
          </a:bodyPr>
          <a:lstStyle/>
          <a:p>
            <a:pPr marL="0" indent="0">
              <a:buNone/>
            </a:pPr>
            <a:r>
              <a:rPr lang="ru-RU" dirty="0" smtClean="0"/>
              <a:t>Опираясь на современные достижения биологической науки, русский ученый </a:t>
            </a:r>
            <a:r>
              <a:rPr lang="ru-RU" b="1" i="1" dirty="0" smtClean="0">
                <a:effectLst>
                  <a:outerShdw blurRad="38100" dist="38100" dir="2700000" algn="tl">
                    <a:srgbClr val="000000">
                      <a:alpha val="43137"/>
                    </a:srgbClr>
                  </a:outerShdw>
                </a:effectLst>
              </a:rPr>
              <a:t>М. В. </a:t>
            </a:r>
            <a:r>
              <a:rPr lang="ru-RU" b="1" i="1" dirty="0" err="1" smtClean="0">
                <a:effectLst>
                  <a:outerShdw blurRad="38100" dist="38100" dir="2700000" algn="tl">
                    <a:srgbClr val="000000">
                      <a:alpha val="43137"/>
                    </a:srgbClr>
                  </a:outerShdw>
                </a:effectLst>
              </a:rPr>
              <a:t>Волькенштейн</a:t>
            </a:r>
            <a:r>
              <a:rPr lang="ru-RU" b="1" i="1" dirty="0" smtClean="0">
                <a:effectLst>
                  <a:outerShdw blurRad="38100" dist="38100" dir="2700000" algn="tl">
                    <a:srgbClr val="000000">
                      <a:alpha val="43137"/>
                    </a:srgbClr>
                  </a:outerShdw>
                </a:effectLst>
              </a:rPr>
              <a:t> </a:t>
            </a:r>
            <a:r>
              <a:rPr lang="ru-RU" dirty="0" smtClean="0"/>
              <a:t>дал новое определение понятию жизнь: «Живые тела, существующие на Земле, представляют собой открытые, саморегулирующиеся и самовоспроизводящиеся системы, построенные из биополимеров - белков и нуклеиновых кислот.»</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214282" y="1071546"/>
            <a:ext cx="3137422" cy="4790172"/>
          </a:xfrm>
          <a:prstGeom prst="rect">
            <a:avLst/>
          </a:prstGeom>
          <a:ln>
            <a:noFill/>
          </a:ln>
          <a:effectLst>
            <a:outerShdw blurRad="190500" algn="tl" rotWithShape="0">
              <a:srgbClr val="000000">
                <a:alpha val="70000"/>
              </a:srgbClr>
            </a:outerShdw>
          </a:effectLst>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054617"/>
          </a:xfrm>
        </p:spPr>
        <p:txBody>
          <a:bodyPr>
            <a:normAutofit/>
          </a:bodyPr>
          <a:lstStyle/>
          <a:p>
            <a:pPr marL="0" indent="0">
              <a:buNone/>
            </a:pPr>
            <a:r>
              <a:rPr lang="ru-RU" sz="3200" b="1" i="1" u="sng" dirty="0">
                <a:effectLst>
                  <a:outerShdw blurRad="38100" dist="38100" dir="2700000" algn="tl">
                    <a:srgbClr val="000000">
                      <a:alpha val="43137"/>
                    </a:srgbClr>
                  </a:outerShdw>
                </a:effectLst>
              </a:rPr>
              <a:t>Вывод:</a:t>
            </a:r>
            <a:r>
              <a:rPr lang="ru-RU" dirty="0"/>
              <a:t> таким образом, по Энгельсу, материальным носителем жизни является белок, способ ее существования - самообновление, а механизм самообновления – обмен веществ.</a:t>
            </a:r>
          </a:p>
          <a:p>
            <a:pPr marL="0" indent="0">
              <a:buNone/>
            </a:pPr>
            <a:r>
              <a:rPr lang="ru-RU" dirty="0"/>
              <a:t>По </a:t>
            </a:r>
            <a:r>
              <a:rPr lang="ru-RU" dirty="0" err="1"/>
              <a:t>Волькенштейну</a:t>
            </a:r>
            <a:r>
              <a:rPr lang="ru-RU" dirty="0"/>
              <a:t>, носителем жизни являются белок и нуклеиновые кислоты, сущность жизни как самовоспроизводящейся системы связана, со способностью постоянно обмениваться веществом и энергией с окружающей средой.</a:t>
            </a:r>
          </a:p>
          <a:p>
            <a:endParaRPr lang="ru-RU" dirty="0"/>
          </a:p>
        </p:txBody>
      </p:sp>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071546"/>
            <a:ext cx="5357850" cy="5786454"/>
          </a:xfrm>
        </p:spPr>
        <p:txBody>
          <a:bodyPr>
            <a:normAutofit/>
          </a:bodyPr>
          <a:lstStyle/>
          <a:p>
            <a:pPr marL="0" indent="0">
              <a:buNone/>
            </a:pPr>
            <a:r>
              <a:rPr lang="ru-RU" b="1" i="1" dirty="0" smtClean="0">
                <a:effectLst>
                  <a:outerShdw blurRad="38100" dist="38100" dir="2700000" algn="tl">
                    <a:srgbClr val="000000">
                      <a:alpha val="43137"/>
                    </a:srgbClr>
                  </a:outerShdw>
                </a:effectLst>
              </a:rPr>
              <a:t>В. Н. </a:t>
            </a:r>
            <a:r>
              <a:rPr lang="ru-RU" b="1" i="1" dirty="0" err="1" smtClean="0">
                <a:effectLst>
                  <a:outerShdw blurRad="38100" dist="38100" dir="2700000" algn="tl">
                    <a:srgbClr val="000000">
                      <a:alpha val="43137"/>
                    </a:srgbClr>
                  </a:outerShdw>
                </a:effectLst>
              </a:rPr>
              <a:t>Пармон</a:t>
            </a:r>
            <a:r>
              <a:rPr lang="ru-RU" b="1" i="1" dirty="0" smtClean="0">
                <a:effectLst>
                  <a:outerShdw blurRad="38100" dist="38100" dir="2700000" algn="tl">
                    <a:srgbClr val="000000">
                      <a:alpha val="43137"/>
                    </a:srgbClr>
                  </a:outerShdw>
                </a:effectLst>
              </a:rPr>
              <a:t> </a:t>
            </a:r>
            <a:r>
              <a:rPr lang="ru-RU" dirty="0" smtClean="0"/>
              <a:t>дал следующее определение: «Жизнь — это фазово-обособленная форма существования функционирующих </a:t>
            </a:r>
            <a:r>
              <a:rPr lang="ru-RU" dirty="0" err="1" smtClean="0"/>
              <a:t>автокатализаторов</a:t>
            </a:r>
            <a:r>
              <a:rPr lang="ru-RU" dirty="0" smtClean="0"/>
              <a:t>, способных к химическим мутациям и претерпевших достаточно длительную эволюцию за счёт естественного отбора».</a:t>
            </a:r>
          </a:p>
          <a:p>
            <a:pPr>
              <a:buNone/>
            </a:pP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5440247" y="1142985"/>
            <a:ext cx="3465645" cy="4505338"/>
          </a:xfrm>
          <a:prstGeom prst="rect">
            <a:avLst/>
          </a:prstGeom>
          <a:ln>
            <a:noFill/>
          </a:ln>
          <a:effectLst>
            <a:outerShdw blurRad="190500" algn="tl" rotWithShape="0">
              <a:srgbClr val="000000">
                <a:alpha val="70000"/>
              </a:srgbClr>
            </a:outerShdw>
          </a:effectLst>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642918"/>
            <a:ext cx="4714908" cy="5929354"/>
          </a:xfrm>
        </p:spPr>
        <p:txBody>
          <a:bodyPr>
            <a:normAutofit/>
          </a:bodyPr>
          <a:lstStyle/>
          <a:p>
            <a:pPr marL="0" indent="0">
              <a:buNone/>
            </a:pPr>
            <a:r>
              <a:rPr lang="ru-RU" dirty="0" smtClean="0"/>
              <a:t>Существуют также кибернетические определения жизни. </a:t>
            </a:r>
          </a:p>
          <a:p>
            <a:pPr marL="0" indent="0">
              <a:buNone/>
            </a:pPr>
            <a:r>
              <a:rPr lang="ru-RU" dirty="0" smtClean="0"/>
              <a:t>По определению </a:t>
            </a:r>
            <a:r>
              <a:rPr lang="ru-RU" b="1" i="1" dirty="0" smtClean="0">
                <a:effectLst>
                  <a:outerShdw blurRad="38100" dist="38100" dir="2700000" algn="tl">
                    <a:srgbClr val="000000">
                      <a:alpha val="43137"/>
                    </a:srgbClr>
                  </a:outerShdw>
                </a:effectLst>
              </a:rPr>
              <a:t>А. А. Ляпунова</a:t>
            </a:r>
            <a:r>
              <a:rPr lang="ru-RU" dirty="0" smtClean="0"/>
              <a:t>, жизнь — это «</a:t>
            </a:r>
            <a:r>
              <a:rPr lang="ru-RU" dirty="0" err="1" smtClean="0"/>
              <a:t>высокоустойчивое</a:t>
            </a:r>
            <a:r>
              <a:rPr lang="ru-RU" dirty="0" smtClean="0"/>
              <a:t> состояние вещества, использующее для выработки сохраняющих реакций информацию, кодируемую состояниями отдельных молекул». </a:t>
            </a:r>
          </a:p>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285720" y="928670"/>
            <a:ext cx="3612977" cy="5000660"/>
          </a:xfrm>
          <a:prstGeom prst="rect">
            <a:avLst/>
          </a:prstGeom>
          <a:ln>
            <a:noFill/>
          </a:ln>
          <a:effectLst>
            <a:outerShdw blurRad="190500" algn="tl" rotWithShape="0">
              <a:srgbClr val="000000">
                <a:alpha val="70000"/>
              </a:srgbClr>
            </a:outerShdw>
          </a:effectLst>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429684" cy="1143008"/>
          </a:xfrm>
        </p:spPr>
        <p:txBody>
          <a:bodyPr>
            <a:noAutofit/>
          </a:bodyPr>
          <a:lstStyle/>
          <a:p>
            <a:r>
              <a:rPr lang="ru-RU" b="1" dirty="0" smtClean="0">
                <a:effectLst>
                  <a:outerShdw blurRad="38100" dist="38100" dir="2700000" algn="tl">
                    <a:srgbClr val="000000">
                      <a:alpha val="43137"/>
                    </a:srgbClr>
                  </a:outerShdw>
                </a:effectLst>
              </a:rPr>
              <a:t>Упорядоченность и сложность живых </a:t>
            </a:r>
            <a:r>
              <a:rPr lang="ru-RU" b="1" dirty="0" smtClean="0">
                <a:effectLst>
                  <a:outerShdw blurRad="38100" dist="38100" dir="2700000" algn="tl">
                    <a:srgbClr val="000000">
                      <a:alpha val="43137"/>
                    </a:srgbClr>
                  </a:outerShdw>
                </a:effectLst>
              </a:rPr>
              <a:t>систем</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42844" y="1714488"/>
            <a:ext cx="8786874" cy="4860048"/>
          </a:xfrm>
        </p:spPr>
        <p:txBody>
          <a:bodyPr>
            <a:normAutofit fontScale="85000" lnSpcReduction="10000"/>
          </a:bodyPr>
          <a:lstStyle/>
          <a:p>
            <a:r>
              <a:rPr lang="ru-RU" dirty="0" smtClean="0"/>
              <a:t>Жизнь качественно превосходит другие формы существования материи в отношении многообразия и сложности химических компонентов и динамики протекающих в живом превращений. Живые системы характеризуются гораздо более высоким уровнем структурной и функциональной упорядоченности в пространстве и во времени.</a:t>
            </a:r>
          </a:p>
          <a:p>
            <a:r>
              <a:rPr lang="ru-RU" dirty="0" smtClean="0"/>
              <a:t>Живые системы обмениваются с окружающей средой энергией, веществом и информацией, являясь, таким образом, открытыми системами. При этом, в отличие от неживых систем, в них не происходит выравнивания энергетических разностей и перестройки структур в сторону более вероятных форм, а непрерывно происходит работа «против равновесия». </a:t>
            </a:r>
          </a:p>
          <a:p>
            <a:endParaRPr lang="ru-RU" dirty="0"/>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00042"/>
            <a:ext cx="9001156" cy="1066800"/>
          </a:xfrm>
        </p:spPr>
        <p:txBody>
          <a:bodyPr>
            <a:noAutofit/>
          </a:bodyPr>
          <a:lstStyle/>
          <a:p>
            <a:r>
              <a:rPr lang="ru-RU" sz="4400" b="1" dirty="0" smtClean="0">
                <a:effectLst>
                  <a:outerShdw blurRad="38100" dist="38100" dir="2700000" algn="tl">
                    <a:srgbClr val="000000">
                      <a:alpha val="43137"/>
                    </a:srgbClr>
                  </a:outerShdw>
                </a:effectLst>
              </a:rPr>
              <a:t>Гипотезы возникновения жизни</a:t>
            </a:r>
            <a:endParaRPr lang="ru-RU" sz="44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14282" y="1428736"/>
            <a:ext cx="8715436" cy="5145800"/>
          </a:xfrm>
        </p:spPr>
        <p:txBody>
          <a:bodyPr>
            <a:normAutofit fontScale="77500" lnSpcReduction="20000"/>
          </a:bodyPr>
          <a:lstStyle/>
          <a:p>
            <a:r>
              <a:rPr lang="ru-RU" dirty="0" smtClean="0"/>
              <a:t>В разное время относительно возникновения жизни на Земле выдвигались следующие гипотезы:</a:t>
            </a:r>
          </a:p>
          <a:p>
            <a:r>
              <a:rPr lang="ru-RU" dirty="0" smtClean="0"/>
              <a:t>Гипотеза биохимической эволюции</a:t>
            </a:r>
          </a:p>
          <a:p>
            <a:r>
              <a:rPr lang="ru-RU" dirty="0" smtClean="0"/>
              <a:t>Гипотеза панспермии</a:t>
            </a:r>
          </a:p>
          <a:p>
            <a:r>
              <a:rPr lang="ru-RU" dirty="0" smtClean="0"/>
              <a:t>Гипотеза стационарного состояния жизни</a:t>
            </a:r>
          </a:p>
          <a:p>
            <a:r>
              <a:rPr lang="ru-RU" dirty="0" smtClean="0"/>
              <a:t>Гипотеза самозарождения</a:t>
            </a:r>
          </a:p>
          <a:p>
            <a:r>
              <a:rPr lang="ru-RU" dirty="0" smtClean="0"/>
              <a:t>Гипотезы </a:t>
            </a:r>
            <a:r>
              <a:rPr lang="ru-RU" b="1" i="1" dirty="0" smtClean="0"/>
              <a:t>самозарождения</a:t>
            </a:r>
            <a:r>
              <a:rPr lang="ru-RU" dirty="0" smtClean="0"/>
              <a:t> и </a:t>
            </a:r>
            <a:r>
              <a:rPr lang="ru-RU" b="1" i="1" dirty="0" smtClean="0"/>
              <a:t>стационарного состояния</a:t>
            </a:r>
            <a:r>
              <a:rPr lang="ru-RU" b="1" dirty="0" smtClean="0"/>
              <a:t> </a:t>
            </a:r>
            <a:r>
              <a:rPr lang="ru-RU" dirty="0" smtClean="0"/>
              <a:t>представляют собой только исторический или философский интерес, так как результаты научных исследований их опровергают.</a:t>
            </a:r>
          </a:p>
          <a:p>
            <a:r>
              <a:rPr lang="ru-RU" dirty="0" smtClean="0"/>
              <a:t>Гипотеза </a:t>
            </a:r>
            <a:r>
              <a:rPr lang="ru-RU" b="1" i="1" dirty="0" smtClean="0"/>
              <a:t>панспермии</a:t>
            </a:r>
            <a:r>
              <a:rPr lang="ru-RU" b="1" dirty="0" smtClean="0"/>
              <a:t> </a:t>
            </a:r>
            <a:r>
              <a:rPr lang="ru-RU" dirty="0" smtClean="0"/>
              <a:t>не решает принципиального вопроса о возникновении жизни, она только отдаляет его в ещё более туманное прошлое Вселенной, хотя и не может исключаться как гипотеза о начале жизни на Земле.</a:t>
            </a:r>
          </a:p>
          <a:p>
            <a:r>
              <a:rPr lang="ru-RU" dirty="0" smtClean="0"/>
              <a:t>Таким образом, единственной общепризнанной в науке в настоящее время является гипотеза </a:t>
            </a:r>
            <a:r>
              <a:rPr lang="ru-RU" b="1" i="1" dirty="0" smtClean="0"/>
              <a:t>биохимической эволюции</a:t>
            </a:r>
            <a:r>
              <a:rPr lang="ru-RU" dirty="0" smtClean="0"/>
              <a:t>.</a:t>
            </a:r>
          </a:p>
          <a:p>
            <a:endParaRPr lang="ru-RU" dirty="0"/>
          </a:p>
        </p:txBody>
      </p:sp>
    </p:spTree>
  </p:cSld>
  <p:clrMapOvr>
    <a:masterClrMapping/>
  </p:clrMapOvr>
  <p:transition>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TotalTime>
  <Words>1292</Words>
  <Application>Microsoft Office PowerPoint</Application>
  <PresentationFormat>Экран (4:3)</PresentationFormat>
  <Paragraphs>66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Городская</vt:lpstr>
      <vt:lpstr>Гипотезы происхождения  и развития жизни  на Земле</vt:lpstr>
      <vt:lpstr>Что же такое жизнь?</vt:lpstr>
      <vt:lpstr>Слайд 3</vt:lpstr>
      <vt:lpstr>Слайд 4</vt:lpstr>
      <vt:lpstr>Слайд 5</vt:lpstr>
      <vt:lpstr>Слайд 6</vt:lpstr>
      <vt:lpstr>Слайд 7</vt:lpstr>
      <vt:lpstr>Упорядоченность и сложность живых систем</vt:lpstr>
      <vt:lpstr>Гипотезы возникновения жизни</vt:lpstr>
      <vt:lpstr>Гипотеза самозарождения</vt:lpstr>
      <vt:lpstr>Слайд 11</vt:lpstr>
      <vt:lpstr>Слайд 12</vt:lpstr>
      <vt:lpstr>Гипотеза стационарного  состояния жизни</vt:lpstr>
      <vt:lpstr>Слайд 14</vt:lpstr>
      <vt:lpstr>Гипотеза панспермии</vt:lpstr>
      <vt:lpstr>Гипотеза биохимической эволюции</vt:lpstr>
      <vt:lpstr>Гипотеза Опарина — Холдейна</vt:lpstr>
      <vt:lpstr>Слайд 18</vt:lpstr>
      <vt:lpstr>Слайд 19</vt:lpstr>
      <vt:lpstr>Слайд 20</vt:lpstr>
      <vt:lpstr>Слайд 21</vt:lpstr>
      <vt:lpstr>Слайд 22</vt:lpstr>
    </vt:vector>
  </TitlesOfParts>
  <Company>*Питер-Company*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Гипотезы происхождения  и развития жизни  на Земле</dc:title>
  <dc:creator>Дмитрий Каленюк</dc:creator>
  <cp:lastModifiedBy>Дмитрий Каленюк</cp:lastModifiedBy>
  <cp:revision>7</cp:revision>
  <dcterms:created xsi:type="dcterms:W3CDTF">2012-03-08T06:53:45Z</dcterms:created>
  <dcterms:modified xsi:type="dcterms:W3CDTF">2012-03-08T07:55:40Z</dcterms:modified>
</cp:coreProperties>
</file>