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173119"/>
    <a:srgbClr val="EAC93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9C3A648-A2FD-483C-BBFF-90145034BD6E}" type="datetimeFigureOut">
              <a:rPr lang="ru-RU"/>
              <a:pPr>
                <a:defRPr/>
              </a:pPr>
              <a:t>11.05.2012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FED252-FC35-48E3-AE1D-0902986BA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BFB2F7-50AB-4CF8-8145-177C238233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CDF17D-E841-4D8A-A90E-4B7CD6A809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9DD267-7D9A-4AA8-94C3-9FEE25DD9A4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128FF0-46DC-4718-8BEE-5FD56B3653D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561006-59E3-4366-AD1A-92492263096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F95F4-FF0A-4545-919F-9CD04E49B73B}" type="datetimeFigureOut">
              <a:rPr lang="ru-RU"/>
              <a:pPr>
                <a:defRPr/>
              </a:pPr>
              <a:t>11.05.2012</a:t>
            </a:fld>
            <a:endParaRPr lang="ru-RU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127E6-D872-40E7-A1D6-117545A8D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BFD82-92EE-4B12-96E9-9853465240E2}" type="datetimeFigureOut">
              <a:rPr lang="ru-RU"/>
              <a:pPr>
                <a:defRPr/>
              </a:pPr>
              <a:t>11.05.2012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0C192-C2DD-4CE5-A6E4-9B9B133F8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D4A58-02D0-4B8B-8FCD-EB22E0D90345}" type="datetimeFigureOut">
              <a:rPr lang="ru-RU"/>
              <a:pPr>
                <a:defRPr/>
              </a:pPr>
              <a:t>11.05.2012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24891-936D-49FB-87E1-B0FB0EF78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BC639-6BBD-4AE3-8865-60C9DC440D71}" type="datetimeFigureOut">
              <a:rPr lang="ru-RU"/>
              <a:pPr>
                <a:defRPr/>
              </a:pPr>
              <a:t>11.05.2012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A2429-ADC6-47D0-A6C4-F6D68A966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98795-32DF-4774-9832-4E3AE754C6F9}" type="datetimeFigureOut">
              <a:rPr lang="ru-RU"/>
              <a:pPr>
                <a:defRPr/>
              </a:pPr>
              <a:t>11.05.2012</a:t>
            </a:fld>
            <a:endParaRPr lang="ru-RU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EC494-87DF-440D-9967-F156C8789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59E27-458D-4AFE-83E5-5D15E5A9CE8F}" type="datetimeFigureOut">
              <a:rPr lang="ru-RU"/>
              <a:pPr>
                <a:defRPr/>
              </a:pPr>
              <a:t>11.05.2012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E91D7-88E9-4B35-AAB0-73027C768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373F0-6F6F-4A41-95F8-B990FE743B5D}" type="datetimeFigureOut">
              <a:rPr lang="ru-RU"/>
              <a:pPr>
                <a:defRPr/>
              </a:pPr>
              <a:t>11.05.2012</a:t>
            </a:fld>
            <a:endParaRPr lang="ru-RU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B2611-CE79-46E2-8EAA-9D9BC9F66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61B96-BD3D-448D-890D-D74D6A656433}" type="datetimeFigureOut">
              <a:rPr lang="ru-RU"/>
              <a:pPr>
                <a:defRPr/>
              </a:pPr>
              <a:t>11.05.2012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FC06-558C-4B4D-95BC-6361B0BD1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6451-B986-4DE2-A595-8A360E21D751}" type="datetimeFigureOut">
              <a:rPr lang="ru-RU"/>
              <a:pPr>
                <a:defRPr/>
              </a:pPr>
              <a:t>11.05.2012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459BC-2BEE-4C36-94F3-8E2E1D763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DD5E-70AC-4E29-9FE6-ADE167382E56}" type="datetimeFigureOut">
              <a:rPr lang="ru-RU"/>
              <a:pPr>
                <a:defRPr/>
              </a:pPr>
              <a:t>11.05.2012</a:t>
            </a:fld>
            <a:endParaRPr lang="ru-RU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BF6B5-8A04-4FFE-8F2A-31A796317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5BF36-8311-495E-9CA0-F4FFEB069E84}" type="datetimeFigureOut">
              <a:rPr lang="ru-RU"/>
              <a:pPr>
                <a:defRPr/>
              </a:pPr>
              <a:t>11.05.2012</a:t>
            </a:fld>
            <a:endParaRPr lang="ru-RU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A902A-484D-4A86-9A19-0C02D3B1A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AC0D4B9C-A511-4667-932C-83B01381FBFA}" type="datetimeFigureOut">
              <a:rPr lang="ru-RU"/>
              <a:pPr>
                <a:defRPr/>
              </a:pPr>
              <a:t>11.05.2012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30776A8-1AC4-40A3-8609-2FE722A9F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Классификация чрезвычайных ситуаций. Причины и последствия.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/>
              <a:t>Степанов С.Л. МБОУ «Липицкая СОШ» п. Липицы Чернского района, Тульской области.</a:t>
            </a:r>
            <a:endParaRPr lang="ru-RU" sz="1050" dirty="0"/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8" y="4257675"/>
            <a:ext cx="2870200" cy="205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257675"/>
            <a:ext cx="2957513" cy="226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38" y="2840038"/>
            <a:ext cx="1731962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9275" y="1397000"/>
            <a:ext cx="173196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1525" y="4257675"/>
            <a:ext cx="2520950" cy="205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 rot="10800000" flipV="1">
            <a:off x="1187621" y="1426929"/>
            <a:ext cx="5004047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Общее понятие и определение чрезвычайной ситуации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Классификация ЧС по происхождению.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Классификация ЧС по масштабу и тяжести последствий.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Причины и последствия ЧС.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43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43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43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43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638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27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1.6.  Внезапное разрушение зданий</a:t>
            </a:r>
            <a:br>
              <a:rPr lang="ru-RU" sz="1600" dirty="0" smtClean="0"/>
            </a:br>
            <a:r>
              <a:rPr lang="ru-RU" sz="1600" dirty="0" smtClean="0"/>
              <a:t>—  Обрушение элементов транспортных коммуникаций</a:t>
            </a:r>
            <a:br>
              <a:rPr lang="ru-RU" sz="1600" dirty="0" smtClean="0"/>
            </a:br>
            <a:r>
              <a:rPr lang="ru-RU" sz="1600" dirty="0" smtClean="0"/>
              <a:t>—  Обрушение производственных зданий</a:t>
            </a:r>
            <a:br>
              <a:rPr lang="ru-RU" sz="1600" dirty="0" smtClean="0"/>
            </a:br>
            <a:r>
              <a:rPr lang="ru-RU" sz="1600" dirty="0" smtClean="0"/>
              <a:t>—  Обрушение зданий жилого фонда</a:t>
            </a:r>
            <a:br>
              <a:rPr lang="ru-RU" sz="1600" dirty="0" smtClean="0"/>
            </a:br>
            <a:r>
              <a:rPr lang="ru-RU" sz="1600" dirty="0" smtClean="0"/>
              <a:t>1.7. Аварии в электроэнергетических системах</a:t>
            </a:r>
            <a:br>
              <a:rPr lang="ru-RU" sz="1600" dirty="0" smtClean="0"/>
            </a:br>
            <a:r>
              <a:rPr lang="ru-RU" sz="1600" dirty="0" smtClean="0"/>
              <a:t>— Аварии на электростанциях с длительным перерывом подачи электроэнергии</a:t>
            </a:r>
            <a:br>
              <a:rPr lang="ru-RU" sz="1600" dirty="0" smtClean="0"/>
            </a:br>
            <a:r>
              <a:rPr lang="ru-RU" sz="1600" dirty="0" smtClean="0"/>
              <a:t>— Аварии на ЛЭП с длительным перерывом подачи электроэнергии</a:t>
            </a:r>
            <a:br>
              <a:rPr lang="ru-RU" sz="1600" dirty="0" smtClean="0"/>
            </a:br>
            <a:r>
              <a:rPr lang="ru-RU" sz="1600" dirty="0" smtClean="0"/>
              <a:t>— Выход из строя сетей электрического транспорта</a:t>
            </a:r>
            <a:br>
              <a:rPr lang="ru-RU" sz="1600" dirty="0" smtClean="0"/>
            </a:br>
            <a:r>
              <a:rPr lang="ru-RU" sz="1600" dirty="0" smtClean="0"/>
              <a:t>1.8. Аварии в коммунальных сетях</a:t>
            </a:r>
            <a:br>
              <a:rPr lang="ru-RU" sz="1600" dirty="0" smtClean="0"/>
            </a:br>
            <a:r>
              <a:rPr lang="ru-RU" sz="1600" dirty="0" smtClean="0"/>
              <a:t>— Канализации при концентрации загрязняющих веществ, более чем в 10 раз превышающих ПДК</a:t>
            </a:r>
            <a:br>
              <a:rPr lang="ru-RU" sz="1600" dirty="0" smtClean="0"/>
            </a:br>
            <a:r>
              <a:rPr lang="ru-RU" sz="1600" dirty="0" smtClean="0"/>
              <a:t>— Теплоцентралей в холодное время года</a:t>
            </a:r>
            <a:br>
              <a:rPr lang="ru-RU" sz="1600" dirty="0" smtClean="0"/>
            </a:br>
            <a:r>
              <a:rPr lang="ru-RU" sz="1600" dirty="0" smtClean="0"/>
              <a:t>— Водопровода</a:t>
            </a:r>
            <a:br>
              <a:rPr lang="ru-RU" sz="1600" dirty="0" smtClean="0"/>
            </a:br>
            <a:r>
              <a:rPr lang="ru-RU" sz="1600" dirty="0" smtClean="0"/>
              <a:t>— Газопровода</a:t>
            </a:r>
            <a:br>
              <a:rPr lang="ru-RU" sz="1600" dirty="0" smtClean="0"/>
            </a:br>
            <a:r>
              <a:rPr lang="ru-RU" sz="1600" dirty="0" smtClean="0"/>
              <a:t>1.9. Аварии на очистных сооружениях</a:t>
            </a:r>
            <a:br>
              <a:rPr lang="ru-RU" sz="1600" dirty="0" smtClean="0"/>
            </a:br>
            <a:r>
              <a:rPr lang="ru-RU" sz="1600" dirty="0" smtClean="0"/>
              <a:t>— Промышленных ОЭ (выброс более 10 т)</a:t>
            </a:r>
            <a:br>
              <a:rPr lang="ru-RU" sz="1600" dirty="0" smtClean="0"/>
            </a:br>
            <a:r>
              <a:rPr lang="ru-RU" sz="1600" dirty="0" smtClean="0"/>
              <a:t>— Из-за выброса газов</a:t>
            </a:r>
            <a:br>
              <a:rPr lang="ru-RU" sz="1600" dirty="0" smtClean="0"/>
            </a:br>
            <a:r>
              <a:rPr lang="ru-RU" sz="1600" dirty="0" smtClean="0"/>
              <a:t>1.10. Гидродинамические аварии</a:t>
            </a:r>
            <a:br>
              <a:rPr lang="ru-RU" sz="1600" dirty="0" smtClean="0"/>
            </a:br>
            <a:r>
              <a:rPr lang="ru-RU" sz="1600" dirty="0" smtClean="0"/>
              <a:t>— Прорыв плотин с затоплением их волной</a:t>
            </a:r>
            <a:br>
              <a:rPr lang="ru-RU" sz="1600" dirty="0" smtClean="0"/>
            </a:br>
            <a:r>
              <a:rPr lang="ru-RU" sz="1600" dirty="0" smtClean="0"/>
              <a:t>— Прорыв плотин с их затоплением из-за паводка</a:t>
            </a:r>
            <a:endParaRPr lang="ru-RU" sz="16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293096"/>
            <a:ext cx="2016224" cy="143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48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3529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2. </a:t>
            </a:r>
            <a:r>
              <a:rPr lang="ru-RU" sz="1400" i="1" dirty="0" smtClean="0"/>
              <a:t>ЧС природного характера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2.1. Геофизические опасные явления</a:t>
            </a:r>
            <a:br>
              <a:rPr lang="ru-RU" sz="1400" dirty="0" smtClean="0"/>
            </a:br>
            <a:r>
              <a:rPr lang="ru-RU" sz="1400" dirty="0" smtClean="0"/>
              <a:t>— Землетрясения</a:t>
            </a:r>
            <a:br>
              <a:rPr lang="ru-RU" sz="1400" dirty="0" smtClean="0"/>
            </a:br>
            <a:r>
              <a:rPr lang="ru-RU" sz="1400" dirty="0" smtClean="0"/>
              <a:t>— Извержения вулканов</a:t>
            </a:r>
            <a:br>
              <a:rPr lang="ru-RU" sz="1400" dirty="0" smtClean="0"/>
            </a:br>
            <a:r>
              <a:rPr lang="ru-RU" sz="1400" dirty="0" smtClean="0"/>
              <a:t>2.2. Геологические опасные явления</a:t>
            </a:r>
            <a:br>
              <a:rPr lang="ru-RU" sz="1400" dirty="0" smtClean="0"/>
            </a:br>
            <a:r>
              <a:rPr lang="ru-RU" sz="1400" dirty="0" smtClean="0"/>
              <a:t>— Оползни</a:t>
            </a:r>
            <a:br>
              <a:rPr lang="ru-RU" sz="1400" dirty="0" smtClean="0"/>
            </a:br>
            <a:r>
              <a:rPr lang="ru-RU" sz="1400" dirty="0" smtClean="0"/>
              <a:t>— Сели</a:t>
            </a:r>
            <a:br>
              <a:rPr lang="ru-RU" sz="1400" dirty="0" smtClean="0"/>
            </a:br>
            <a:r>
              <a:rPr lang="ru-RU" sz="1400" dirty="0" smtClean="0"/>
              <a:t>— Обвалы</a:t>
            </a:r>
            <a:br>
              <a:rPr lang="ru-RU" sz="1400" dirty="0" smtClean="0"/>
            </a:br>
            <a:r>
              <a:rPr lang="ru-RU" sz="1400" dirty="0" smtClean="0"/>
              <a:t>— Лавины</a:t>
            </a:r>
            <a:br>
              <a:rPr lang="ru-RU" sz="1400" dirty="0" smtClean="0"/>
            </a:br>
            <a:r>
              <a:rPr lang="ru-RU" sz="1400" dirty="0" smtClean="0"/>
              <a:t>— Склонный смыв</a:t>
            </a:r>
            <a:br>
              <a:rPr lang="ru-RU" sz="1400" dirty="0" smtClean="0"/>
            </a:br>
            <a:r>
              <a:rPr lang="ru-RU" sz="1400" dirty="0" smtClean="0"/>
              <a:t>— Просадка лессовых пород</a:t>
            </a:r>
            <a:br>
              <a:rPr lang="ru-RU" sz="1400" dirty="0" smtClean="0"/>
            </a:br>
            <a:r>
              <a:rPr lang="ru-RU" sz="1400" dirty="0" smtClean="0"/>
              <a:t>— Просадка земной поверхности из-за карста</a:t>
            </a:r>
            <a:br>
              <a:rPr lang="ru-RU" sz="1400" dirty="0" smtClean="0"/>
            </a:br>
            <a:r>
              <a:rPr lang="ru-RU" sz="1400" dirty="0" smtClean="0"/>
              <a:t>— Эрозия почвы</a:t>
            </a:r>
            <a:br>
              <a:rPr lang="ru-RU" sz="1400" dirty="0" smtClean="0"/>
            </a:br>
            <a:r>
              <a:rPr lang="ru-RU" sz="1400" dirty="0" smtClean="0"/>
              <a:t>— Пыльные бури</a:t>
            </a:r>
            <a:br>
              <a:rPr lang="ru-RU" sz="1400" dirty="0" smtClean="0"/>
            </a:br>
            <a:r>
              <a:rPr lang="ru-RU" sz="1400" dirty="0" smtClean="0"/>
              <a:t>2.3. </a:t>
            </a:r>
            <a:r>
              <a:rPr lang="ru-RU" sz="1400" dirty="0" err="1" smtClean="0"/>
              <a:t>Метеоопасные</a:t>
            </a:r>
            <a:r>
              <a:rPr lang="ru-RU" sz="1400" dirty="0" smtClean="0"/>
              <a:t> явления</a:t>
            </a:r>
            <a:br>
              <a:rPr lang="ru-RU" sz="1400" dirty="0" smtClean="0"/>
            </a:br>
            <a:r>
              <a:rPr lang="ru-RU" sz="1400" dirty="0" smtClean="0"/>
              <a:t>— Бури</a:t>
            </a:r>
            <a:br>
              <a:rPr lang="ru-RU" sz="1400" dirty="0" smtClean="0"/>
            </a:br>
            <a:r>
              <a:rPr lang="ru-RU" sz="1400" dirty="0" smtClean="0"/>
              <a:t>— Ураганы</a:t>
            </a:r>
            <a:br>
              <a:rPr lang="ru-RU" sz="1400" dirty="0" smtClean="0"/>
            </a:br>
            <a:r>
              <a:rPr lang="ru-RU" sz="1400" dirty="0" smtClean="0"/>
              <a:t>— Смерчи</a:t>
            </a:r>
            <a:br>
              <a:rPr lang="ru-RU" sz="1400" dirty="0" smtClean="0"/>
            </a:br>
            <a:r>
              <a:rPr lang="ru-RU" sz="1400" dirty="0" smtClean="0"/>
              <a:t>— Шквалы</a:t>
            </a:r>
            <a:br>
              <a:rPr lang="ru-RU" sz="1400" dirty="0" smtClean="0"/>
            </a:br>
            <a:r>
              <a:rPr lang="ru-RU" sz="1400" dirty="0" smtClean="0"/>
              <a:t>— Вихри (скорость ветра более 30 м/с)</a:t>
            </a:r>
            <a:br>
              <a:rPr lang="ru-RU" sz="1400" dirty="0" smtClean="0"/>
            </a:br>
            <a:r>
              <a:rPr lang="ru-RU" sz="1400" dirty="0" smtClean="0"/>
              <a:t>— Крупный град (поперечины градин 20 мм)</a:t>
            </a:r>
            <a:br>
              <a:rPr lang="ru-RU" sz="1400" dirty="0" smtClean="0"/>
            </a:br>
            <a:r>
              <a:rPr lang="ru-RU" sz="1400" dirty="0" smtClean="0"/>
              <a:t>— Сильный дождь (если за 12 часов выпало более 120 мм осадков)</a:t>
            </a:r>
            <a:br>
              <a:rPr lang="ru-RU" sz="1400" dirty="0" smtClean="0"/>
            </a:br>
            <a:r>
              <a:rPr lang="ru-RU" sz="1400" dirty="0" smtClean="0"/>
              <a:t>— Сильный снегопад</a:t>
            </a:r>
            <a:br>
              <a:rPr lang="ru-RU" sz="1400" dirty="0" smtClean="0"/>
            </a:br>
            <a:r>
              <a:rPr lang="ru-RU" sz="1400" dirty="0" smtClean="0"/>
              <a:t>— Сильный гололед</a:t>
            </a:r>
            <a:br>
              <a:rPr lang="ru-RU" sz="1400" dirty="0" smtClean="0"/>
            </a:br>
            <a:r>
              <a:rPr lang="ru-RU" sz="1400" dirty="0" smtClean="0"/>
              <a:t>— Сильный мороз, сильная метель (при скорости ветра более 20 м/с)</a:t>
            </a:r>
            <a:br>
              <a:rPr lang="ru-RU" sz="1400" dirty="0" smtClean="0"/>
            </a:br>
            <a:r>
              <a:rPr lang="ru-RU" sz="1400" dirty="0" smtClean="0"/>
              <a:t>— Сильная жара</a:t>
            </a:r>
            <a:br>
              <a:rPr lang="ru-RU" sz="1400" dirty="0" smtClean="0"/>
            </a:br>
            <a:r>
              <a:rPr lang="ru-RU" sz="1400" dirty="0" smtClean="0"/>
              <a:t>— Сильный туман</a:t>
            </a:r>
            <a:br>
              <a:rPr lang="ru-RU" sz="1400" dirty="0" smtClean="0"/>
            </a:br>
            <a:r>
              <a:rPr lang="ru-RU" sz="1400" dirty="0" smtClean="0"/>
              <a:t>— Сильная засуха</a:t>
            </a:r>
            <a:br>
              <a:rPr lang="ru-RU" sz="1400" dirty="0" smtClean="0"/>
            </a:br>
            <a:r>
              <a:rPr lang="ru-RU" sz="1400" dirty="0" smtClean="0"/>
              <a:t>— Сильные заморозки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836712"/>
            <a:ext cx="172819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646246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2.4. Морские гидрологические явления</a:t>
            </a:r>
            <a:br>
              <a:rPr lang="ru-RU" sz="1200" dirty="0" smtClean="0"/>
            </a:br>
            <a:r>
              <a:rPr lang="ru-RU" sz="1200" dirty="0" smtClean="0"/>
              <a:t>— Циклоны, тайфуны </a:t>
            </a:r>
            <a:br>
              <a:rPr lang="ru-RU" sz="1200" dirty="0" smtClean="0"/>
            </a:br>
            <a:r>
              <a:rPr lang="ru-RU" sz="1200" dirty="0" smtClean="0"/>
              <a:t>— Цунами</a:t>
            </a:r>
            <a:br>
              <a:rPr lang="ru-RU" sz="1200" dirty="0" smtClean="0"/>
            </a:br>
            <a:r>
              <a:rPr lang="ru-RU" sz="1200" dirty="0" smtClean="0"/>
              <a:t>— Сильное волнение </a:t>
            </a:r>
            <a:br>
              <a:rPr lang="ru-RU" sz="1200" dirty="0" smtClean="0"/>
            </a:br>
            <a:r>
              <a:rPr lang="ru-RU" sz="1200" dirty="0" smtClean="0"/>
              <a:t>— Сильное колебание уровня моря</a:t>
            </a:r>
            <a:br>
              <a:rPr lang="ru-RU" sz="1200" dirty="0" smtClean="0"/>
            </a:br>
            <a:r>
              <a:rPr lang="ru-RU" sz="1200" dirty="0" smtClean="0"/>
              <a:t>— Сильный </a:t>
            </a:r>
            <a:r>
              <a:rPr lang="ru-RU" sz="1200" dirty="0" err="1" smtClean="0"/>
              <a:t>тягун</a:t>
            </a:r>
            <a:r>
              <a:rPr lang="ru-RU" sz="1200" dirty="0" smtClean="0"/>
              <a:t> в порту</a:t>
            </a:r>
            <a:br>
              <a:rPr lang="ru-RU" sz="1200" dirty="0" smtClean="0"/>
            </a:br>
            <a:r>
              <a:rPr lang="ru-RU" sz="1200" dirty="0" smtClean="0"/>
              <a:t>— Крепкий лед в порту</a:t>
            </a:r>
            <a:br>
              <a:rPr lang="ru-RU" sz="1200" dirty="0" smtClean="0"/>
            </a:br>
            <a:r>
              <a:rPr lang="ru-RU" sz="1200" dirty="0" smtClean="0"/>
              <a:t>— Отрыв прибрежного льда</a:t>
            </a:r>
            <a:br>
              <a:rPr lang="ru-RU" sz="1200" dirty="0" smtClean="0"/>
            </a:br>
            <a:r>
              <a:rPr lang="ru-RU" sz="1200" dirty="0" smtClean="0"/>
              <a:t>2.5. Гидрологические явления на суше</a:t>
            </a:r>
            <a:br>
              <a:rPr lang="ru-RU" sz="1200" dirty="0" smtClean="0"/>
            </a:br>
            <a:r>
              <a:rPr lang="ru-RU" sz="1200" dirty="0" smtClean="0"/>
              <a:t>— Наводнение</a:t>
            </a:r>
            <a:br>
              <a:rPr lang="ru-RU" sz="1200" dirty="0" smtClean="0"/>
            </a:br>
            <a:r>
              <a:rPr lang="ru-RU" sz="1200" dirty="0" smtClean="0"/>
              <a:t>— Половодье</a:t>
            </a:r>
            <a:br>
              <a:rPr lang="ru-RU" sz="1200" dirty="0" smtClean="0"/>
            </a:br>
            <a:r>
              <a:rPr lang="ru-RU" sz="1200" dirty="0" smtClean="0"/>
              <a:t>— Дождевые паводки</a:t>
            </a:r>
            <a:br>
              <a:rPr lang="ru-RU" sz="1200" dirty="0" smtClean="0"/>
            </a:br>
            <a:r>
              <a:rPr lang="ru-RU" sz="1200" dirty="0" smtClean="0"/>
              <a:t>— Заторы</a:t>
            </a:r>
            <a:br>
              <a:rPr lang="ru-RU" sz="1200" dirty="0" smtClean="0"/>
            </a:br>
            <a:r>
              <a:rPr lang="ru-RU" sz="1200" dirty="0" smtClean="0"/>
              <a:t>— Ветровые нагоны</a:t>
            </a:r>
            <a:br>
              <a:rPr lang="ru-RU" sz="1200" dirty="0" smtClean="0"/>
            </a:br>
            <a:r>
              <a:rPr lang="ru-RU" sz="1200" dirty="0" smtClean="0"/>
              <a:t>— Резкое уменьшение уровня вод ниже норм</a:t>
            </a:r>
            <a:br>
              <a:rPr lang="ru-RU" sz="1200" dirty="0" smtClean="0"/>
            </a:br>
            <a:r>
              <a:rPr lang="ru-RU" sz="1200" dirty="0" smtClean="0"/>
              <a:t>— Ранний ледостав</a:t>
            </a:r>
            <a:br>
              <a:rPr lang="ru-RU" sz="1200" dirty="0" smtClean="0"/>
            </a:br>
            <a:r>
              <a:rPr lang="ru-RU" sz="1200" dirty="0" smtClean="0"/>
              <a:t>— Повышение уровня грунтовых вод</a:t>
            </a:r>
            <a:br>
              <a:rPr lang="ru-RU" sz="1200" dirty="0" smtClean="0"/>
            </a:br>
            <a:r>
              <a:rPr lang="ru-RU" sz="1200" dirty="0" smtClean="0"/>
              <a:t>2.6. Пожары</a:t>
            </a:r>
            <a:br>
              <a:rPr lang="ru-RU" sz="1200" dirty="0" smtClean="0"/>
            </a:br>
            <a:r>
              <a:rPr lang="ru-RU" sz="1200" dirty="0" smtClean="0"/>
              <a:t>— Лесной (площадь пожара более 25 га)</a:t>
            </a:r>
            <a:br>
              <a:rPr lang="ru-RU" sz="1200" dirty="0" smtClean="0"/>
            </a:br>
            <a:r>
              <a:rPr lang="ru-RU" sz="1200" dirty="0" smtClean="0"/>
              <a:t>— Степной</a:t>
            </a:r>
            <a:br>
              <a:rPr lang="ru-RU" sz="1200" dirty="0" smtClean="0"/>
            </a:br>
            <a:r>
              <a:rPr lang="ru-RU" sz="1200" dirty="0" smtClean="0"/>
              <a:t>— На торфяниках</a:t>
            </a:r>
            <a:br>
              <a:rPr lang="ru-RU" sz="1200" dirty="0" smtClean="0"/>
            </a:br>
            <a:r>
              <a:rPr lang="ru-RU" sz="1200" dirty="0" smtClean="0"/>
              <a:t>— Подземный пожар в угольных и нефтяных пластах</a:t>
            </a:r>
            <a:br>
              <a:rPr lang="ru-RU" sz="1200" dirty="0" smtClean="0"/>
            </a:br>
            <a:r>
              <a:rPr lang="ru-RU" sz="1200" dirty="0" smtClean="0"/>
              <a:t>2.7. Инфекционные заболевания</a:t>
            </a:r>
            <a:br>
              <a:rPr lang="ru-RU" sz="1200" dirty="0" smtClean="0"/>
            </a:br>
            <a:r>
              <a:rPr lang="ru-RU" sz="1200" dirty="0" smtClean="0"/>
              <a:t>— Единичные случаи заболевания</a:t>
            </a:r>
            <a:br>
              <a:rPr lang="ru-RU" sz="1200" dirty="0" smtClean="0"/>
            </a:br>
            <a:r>
              <a:rPr lang="ru-RU" sz="1200" dirty="0" smtClean="0"/>
              <a:t>— Групповые случаи (более 50 человек)</a:t>
            </a:r>
            <a:br>
              <a:rPr lang="ru-RU" sz="1200" dirty="0" smtClean="0"/>
            </a:br>
            <a:r>
              <a:rPr lang="ru-RU" sz="1200" dirty="0" smtClean="0"/>
              <a:t>— Эпидемическая вспышка (более 15 человек)</a:t>
            </a:r>
            <a:br>
              <a:rPr lang="ru-RU" sz="1200" dirty="0" smtClean="0"/>
            </a:br>
            <a:r>
              <a:rPr lang="ru-RU" sz="1200" dirty="0" smtClean="0"/>
              <a:t>— Эпидемия</a:t>
            </a:r>
            <a:br>
              <a:rPr lang="ru-RU" sz="1200" dirty="0" smtClean="0"/>
            </a:br>
            <a:r>
              <a:rPr lang="ru-RU" sz="1200" dirty="0" smtClean="0"/>
              <a:t>— Пандемия (эпидемия на территории нескольких стран)</a:t>
            </a:r>
            <a:br>
              <a:rPr lang="ru-RU" sz="1200" dirty="0" smtClean="0"/>
            </a:br>
            <a:r>
              <a:rPr lang="ru-RU" sz="1200" dirty="0" smtClean="0"/>
              <a:t>— Инфекционное заболевание неясной этиологии (более 20 человек)</a:t>
            </a:r>
            <a:br>
              <a:rPr lang="ru-RU" sz="1200" dirty="0" smtClean="0"/>
            </a:br>
            <a:r>
              <a:rPr lang="ru-RU" sz="1200" dirty="0" smtClean="0"/>
              <a:t>2.8. Инфекционные заболевания сельскохозяйственных животных</a:t>
            </a:r>
            <a:br>
              <a:rPr lang="ru-RU" sz="1200" dirty="0" smtClean="0"/>
            </a:br>
            <a:r>
              <a:rPr lang="ru-RU" sz="1200" dirty="0" smtClean="0"/>
              <a:t>2.9. Поражение растений болезнями и вредителями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00808"/>
            <a:ext cx="194421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312061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ЧС экологического характера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3.1. ЧС. связанные с изменениями состояния суши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Просадка, оползни, обвалы из-за выработки недр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Наличие тяжелых металлов в почве (более 50 ПДК)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Деградация почв из-за эрозии, засоления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Критические ситуации из-за переполнения хранилищ отходами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3.2. ЧС из-за изменения состава атмосферы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3.3. ЧС из-за изменения состояния гидросферы (водной среды)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3.4. Чрезвычайные ситуации в биосфере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ЧС социально- и военно-политического характера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Волнения, антиобщественные выступления граждан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Падение носителя ядерного оружия с повреждением ЯБП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Одиночный ядерный взрыв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Диверсия на военном объекте.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77072"/>
            <a:ext cx="2304256" cy="151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124744"/>
            <a:ext cx="20162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221088"/>
            <a:ext cx="194421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-3129952"/>
            <a:ext cx="9144000" cy="867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6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4. Причины и последствия ЧС.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развитием цивилизации растет частота экстремальных техногенных и природных явлений, сопровождающихся увеличением человеческих жертв и материального ущерба.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 rot="10800000" flipV="1">
            <a:off x="0" y="2805588"/>
            <a:ext cx="86764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 1997 г. в России произошло 1582 ЧС (в 1996 г. их было 1076), причем более 1000 из них носят техногенный характер. Войска ГО и поисково-спасательные формирования МЧС РФ более 4500 раз участвовали в спасательных операциях, их усилиями спасено бо­лее 11 тыс. человек.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509120"/>
            <a:ext cx="194421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509120"/>
            <a:ext cx="1656184" cy="135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581128"/>
            <a:ext cx="1584176" cy="124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89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89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89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9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 rot="10800000" flipV="1">
            <a:off x="0" y="111908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анализе аварий можно установить их основные причины: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недостатки проектирования оборудования и элементов ОЭ;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недостаточно полное исследование района размещения; отказы оборудования из-за несовершенства конструкций;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нарушения требований документации, технологии изготовления и монтажа элементов оборудования и при выполнении «скрытых» работ;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ошибочные действия персонала или нарушение мер безопасности при эксплуатации оборудования;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возникновение аварий и катастроф на соседних ОЭ или продуктопроводах;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отсутствие постоянного контроля за состоянием производства; Q воздействие внешних факторов (стихийные бедствия, результаты применения различных видов оружия, диверсий);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 возникновение аварий вследствие неизученных пока еще явлений, которые проявились на ОНХ, где используют различные вредные вещества.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Современный промышленный ОЭ — это сложный инженерно-технический комплекс, успех работы которого зависит от функционирования других предприятий отрасли, обеспечения сырьем, топливом, комплектующими изделиями, от состояния энергоснабжения, транспорта, связи и многих других составляющих.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Мероприятия по предупреждению аварий и катастроф являются исключительно трудоемкими. Это совокупность организационных, технологических и инженерно-технических мероприятий по выявлению и устранению причин аварий и катастроф, обеспечению минимальных разрушений и потерь, созданию возможностей для проведения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СиДНР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восстановления производства. Прогнозирование обстановки в районе аварии является основным элементом деятельности рабочих органов ГОЧС на данной территории [5, 24, 31, 32, 34, 37, 39, 46, 47, 54]. По результатам такого прогнозирования принимаются решения и группируются силы ГО для устранения последствий аварии.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25144"/>
            <a:ext cx="172819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97152"/>
            <a:ext cx="165618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486399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Исходными данными для прогнозирования являются: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 уровни радиации (концентрации вредных веществ), «привязанные» к определенному месту и времени;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 вероятные потери, степень зараженности объектов;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10. возможные дозы облучения людей, сравнение их с допустимыми дозами и влияние облучения на работоспособность спасателей;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11. глубина распространения ОЗВ с поражающей концентрацией, стойкость вредных веществ на местности;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12. наиболее целесообразные действия сил ГО.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Размеры района опасного поражения зависят от количества, вида вредных веществ, метеоусловий, рельефа местности, наличия и плотности застройки.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Катастрофы, являясь крупномасштабными нарушениями экологического равновесия, часто порождают серьезные медицинские последствия. Это жертвы среди людей и травмы разной тяжести, увеличение заболеваемости населения и животных, ухудшение эпидемического статуса 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664224"/>
            <a:ext cx="9144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формирование и изменение эпидемической и санитарно-гигиенической обстановки при ЧС оказывают влияние: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резкое изменение экологических условий (увеличение миграции населения и животных, чрезмерное размножение грызунов, насекомых и других переносчиков возбудителей болезней, нарушение экологического равновесия в природных очагах, заболевания);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разрушение объектов санитарно-гигиенического и коммунально-бытового назначения (канализация, водопровод, бани);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снижение устойчивости людей к инфекционным заболеваниям;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ухудшение условий размещения людей (полевые условия, скученность, загрязнение воды, продуктов и окружающей среды);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выход из строя санитарно-эпидемиологических учреждений (лабораторий, стационаров, имеющих запасы лечебно-профилактических средств);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панические слухи о положении дел в районе бедствия, что затрудняет проведение противоэпидемических мероприятий.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Из-за наличия в очаге поражения большого количества неубранных трупов, отсутствия или загрязнения воды, температуры воздуха порядка 30...40°С возникают крайне благоприятные условия для размножения микроорганизмов. Скопление беженцев, антисанитарные условия их жизни еще больше усугубляют последствия.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301208"/>
            <a:ext cx="1584176" cy="119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301208"/>
            <a:ext cx="1512168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5301208"/>
            <a:ext cx="1584176" cy="111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1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81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2646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9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3"/>
          <p:cNvSpPr>
            <a:spLocks noChangeArrowheads="1"/>
          </p:cNvSpPr>
          <p:nvPr/>
        </p:nvSpPr>
        <p:spPr bwMode="auto">
          <a:xfrm>
            <a:off x="1835150" y="17463"/>
            <a:ext cx="64047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latin typeface="Palatino Linotype" pitchFamily="18" charset="0"/>
              </a:rPr>
              <a:t>1. </a:t>
            </a:r>
            <a:r>
              <a:rPr lang="ru-RU" dirty="0" smtClean="0"/>
              <a:t>Общее понятие и определение чрезвычайной ситуации</a:t>
            </a:r>
          </a:p>
          <a:p>
            <a:pPr algn="ctr"/>
            <a:endParaRPr lang="ru-RU" b="1" dirty="0">
              <a:latin typeface="Palatino Linotype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365625"/>
            <a:ext cx="258603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6163" y="4392613"/>
            <a:ext cx="277812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9438" y="4413250"/>
            <a:ext cx="2840037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323528" y="836712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Чрезвычайная ситуация (ЧС) — состояние, при котором в результате возникновения источника чрезвычайной ситуации на объекте, определенной территории или акватории нарушаются нормальные условия жизни и деятельности людей, возникает угроза их жизни и здоровью, наносится ущерб имуществу населения, экономике и окружающей природной среде.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0825" y="115888"/>
            <a:ext cx="8569325" cy="7699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Palatino Linotype" pitchFamily="18" charset="0"/>
              </a:rPr>
              <a:t>Чрезвычайная ситуация (ЧС)</a:t>
            </a:r>
            <a:r>
              <a:rPr lang="ru-RU" sz="2000" b="1">
                <a:solidFill>
                  <a:srgbClr val="FFFFFF"/>
                </a:solidFill>
                <a:latin typeface="Palatino Linotype" pitchFamily="18" charset="0"/>
              </a:rPr>
              <a:t> - это обстановка на определенной территории, сложившаяся в результате </a:t>
            </a:r>
            <a:endParaRPr lang="ru-RU" sz="2000" b="1">
              <a:latin typeface="Palatino Linotyp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750" y="1341438"/>
            <a:ext cx="2087563" cy="79216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аварии,</a:t>
            </a:r>
            <a:r>
              <a:rPr lang="ru-RU" dirty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750" y="2349500"/>
            <a:ext cx="2087563" cy="7921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опасного природного явления,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9750" y="3321050"/>
            <a:ext cx="2087563" cy="7921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катастрофы,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6100" y="4329113"/>
            <a:ext cx="2087563" cy="79216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стихийного или иного бедствия, </a:t>
            </a:r>
          </a:p>
        </p:txBody>
      </p:sp>
      <p:sp>
        <p:nvSpPr>
          <p:cNvPr id="15" name="Выноска со стрелкой вправо 14"/>
          <p:cNvSpPr/>
          <p:nvPr/>
        </p:nvSpPr>
        <p:spPr>
          <a:xfrm>
            <a:off x="2651125" y="1341438"/>
            <a:ext cx="3505200" cy="3779837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Могут повлечь или повлекли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00788" y="1052513"/>
            <a:ext cx="2519362" cy="792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Человеческие жертвы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15075" y="1970088"/>
            <a:ext cx="2519363" cy="792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ущерб здоровью людей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340475" y="2954338"/>
            <a:ext cx="2520950" cy="792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ущерб окружающей природной среде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40475" y="3933825"/>
            <a:ext cx="2520950" cy="790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значительные материальные потери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340475" y="4941888"/>
            <a:ext cx="2520950" cy="790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нарушение условий жизнедеятельности людей.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5345113"/>
            <a:ext cx="1817688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0325" y="5345113"/>
            <a:ext cx="170815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7075" y="5345113"/>
            <a:ext cx="1474788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250825" y="885825"/>
            <a:ext cx="0" cy="3838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0" idx="1"/>
          </p:cNvCxnSpPr>
          <p:nvPr/>
        </p:nvCxnSpPr>
        <p:spPr>
          <a:xfrm flipH="1">
            <a:off x="250825" y="1736725"/>
            <a:ext cx="28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1" idx="1"/>
          </p:cNvCxnSpPr>
          <p:nvPr/>
        </p:nvCxnSpPr>
        <p:spPr>
          <a:xfrm flipH="1">
            <a:off x="250825" y="2744788"/>
            <a:ext cx="28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единительная линия 2047"/>
          <p:cNvCxnSpPr>
            <a:stCxn id="12" idx="1"/>
          </p:cNvCxnSpPr>
          <p:nvPr/>
        </p:nvCxnSpPr>
        <p:spPr>
          <a:xfrm flipH="1">
            <a:off x="250825" y="3716338"/>
            <a:ext cx="28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Прямая соединительная линия 2053"/>
          <p:cNvCxnSpPr>
            <a:stCxn id="13" idx="1"/>
          </p:cNvCxnSpPr>
          <p:nvPr/>
        </p:nvCxnSpPr>
        <p:spPr>
          <a:xfrm flipH="1">
            <a:off x="250825" y="4724400"/>
            <a:ext cx="295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8" y="4773613"/>
            <a:ext cx="25939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2663" y="5237163"/>
            <a:ext cx="20891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204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4841875"/>
            <a:ext cx="277971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75432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Природные факторы: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метеорологические (температура, ветер, осадки или их отсутствие — засуха);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орографические (разрежение атмосферы, лавины, оползни, сели);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геофизические (бури, землетрясения, цунами, магнитные аномалии);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гидрографические (наводнения, заболачивание, подтопление, способность подземных и поверхностных вод к самоочищению);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геологические (состав пород, наличие радона, величина радиации, карст, полезные ископаемые, тектонические разломы);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почвенные (микроэлементы, способность к самоочищению, пылеобразование, кислотно-щелочное равновесие, состав и структура почвы);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фауна (ядовитые и опасные животные, переносчики возбудителей болезни, пищевые ресурсы);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флора (ядовитые и лекарственные растения, пищевые ресурсы, состояние воздуха,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биоиндикация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экологически вредных агентов);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микрофлора воздуха, воды, почвы, животных, растений;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биологические компоненты объектов (токсины, белки, — продукты обмена веществ);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биоценозы (в том числе природные очаги заболеваний).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4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04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581128"/>
            <a:ext cx="2328863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653136"/>
            <a:ext cx="240823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19100" y="3692525"/>
            <a:ext cx="7929563" cy="744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463940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Социально-экономические факторы: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население (демография, расселение, урбанизация, миграция, образ жизни, половозрастной и профессиональный состав, культура, обычаи, материальное благосостояние);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территориальная организация общества, хозяйственное использование земель;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физическое загрязнение воздуха, воды, почвы (радиация, электромагнитные поля, тепловое и звуковое воздействия, шум, аэрозоли);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химическое загрязнение воздуха, воды, почвы, растений, животных, продуктов питания, объектов;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биологические факторы (микробное загрязнение воздуха, воды, почвы, органические отходы);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промышленные и транспортные факторы (аварии, катастрофы);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коммунально-бытовые факторы;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санитарно-гигиеническое состояние и эпидемический статус;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психотравмирующие факторы (стрессы, утомляемость);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медицинские и ветеринарные службы и развитость инфраструктуры.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1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24352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Комплексные факторы: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ландшафтные;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зональные;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планетарные;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исторические;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палеонтологические.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1944216" cy="169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861048"/>
            <a:ext cx="21602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933056"/>
            <a:ext cx="19442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 rot="10800000" flipV="1">
            <a:off x="3059832" y="644922"/>
            <a:ext cx="58326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ЧС возникают первичные и вторичные поражающие факторы. К первичным факторам относятся: обрушение строений, воздействие разрядов статического электричества (молнии), ударной воздушной волны, оползней, селей, лавин, электромагнитные или световые воздействия. К вторичным поражающим факторам относятся: взрывы оборудования, пожары, загазованность, заражение, то есть это следствие первичного воздействия на потенциально опасные элементы объекта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07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07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07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07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215807"/>
            <a:ext cx="9144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чрезвычайной ситуации для ее оценки можно выделить следующие критерии: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временной, то есть внезапность ЧС, быстрота ее развития;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экологический, то есть степень необратимых изменений природной среды, массовый падеж животных, эпидемии;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психологический, вызывающий стрессовое состояние, депрессию, страх, панику, фобии;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политический (повышенная конфликтность, напряженность в обществе);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экономический (материальный ущерб, выход из строя систем, сооружений, огромные затраты на восстановление, массовое использование техники, а также на подготовку специалистов);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организационно-управленческий (своевременное прогнозирование обстановки, хода событий, принятие решений, доведение их до исполнителей, контроль за выполнением решений, привлечение специалистов и организаций для решения поставленных задач, расчет возможности проведения АСДНР).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21088"/>
            <a:ext cx="20162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365104"/>
            <a:ext cx="18722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365104"/>
            <a:ext cx="20882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17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17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-315661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2.Классификация ЧС по масштабу и тяжести последствий.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717978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локальные, когда пострадало до 10 человек или нарушены условия жизнедеятельности не менее 100 человек, причинен материальный ущерб до 1000 минимальных размеров оплаты труда и когда вредные последствия от ситуации не распространяются за пределы санитарно-защитной зоны;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местные ЧС, которые по сфере воздействия не выходят за пределы муниципального образования и когда пострадало до 50 человек или нарушены условия жизнедеятельности до 300 человек, а причиненный материальный ущерб — не менее 5000 минимальных размеров оплаты труда;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территориальные ЧС, охватившие несколько районов, когда пострадало до 500 человек или нарушены условия жизнедеятельности до 500 человек, а материальный ущерб составил до 500 тыс. минимальных размеров оплаты труда;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региональные ЧС, охватывающие территорию не менее двух субъектов РФ, когда пострадало до 500 человек или нарушены условия жизнедеятельности до 1000 человек, а материальный ущерб составил до 5 млн. минимальных размеров оплаты труда;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глобальные, когда последствия ЧС распространяются на несколько областей или даже государств.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653136"/>
            <a:ext cx="18722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653136"/>
            <a:ext cx="1656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581128"/>
            <a:ext cx="1872208" cy="12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27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27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27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27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327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97800"/>
            <a:ext cx="914400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ЧС техногенного характера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1.1. Транспортные аварии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  Крушение товарного поезда при наличии более 15 по­страдавших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  Крушение пассажирского поезда, если число жертв бо­лее 4 человек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  Аварии грузовых судов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  Аварии пассажирских судов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  Авиакатастрофы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  Автокатастрофы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1.2. Пожары, взрывы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  На объектах (если более 10 пострадавших или 2 погиб­ших)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  На объектах с ЛВГЖ, ВВ, вызвавшие заражение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  На транспорте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  В шахтах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  В жилых домах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1.3. Аварии с выбросом СДЯВ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  При количестве пострадавших более 10 или погибших более 2 человек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  На транспорте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1.4. Аварии с выбросом радиоактивных веществ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  На атомных установках (если 10 пострадавших или 2 по­гибших)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  На ПЯТЦ с РЗ в санитарно-защитной зоне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  При транспортировке РВ (более 100 ПДК или ПДУ)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  При ядерном взрыве (РЗ более 10 ПДК суточной дозы)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  Аварии с ЯБП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1.5. Аварии с выбросом биологических средств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  На ОЭ и в НИИ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  На транспорте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  С биологическими боеприпасами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-387669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Классификация ЧС по происхождению.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196752"/>
            <a:ext cx="19442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573016"/>
            <a:ext cx="187220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3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3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3379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821</TotalTime>
  <Words>401</Words>
  <Application>Microsoft Office PowerPoint</Application>
  <PresentationFormat>Экран (4:3)</PresentationFormat>
  <Paragraphs>92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Базовая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Леонид</dc:creator>
  <cp:lastModifiedBy>Учитель</cp:lastModifiedBy>
  <cp:revision>53</cp:revision>
  <dcterms:created xsi:type="dcterms:W3CDTF">2011-09-03T22:27:14Z</dcterms:created>
  <dcterms:modified xsi:type="dcterms:W3CDTF">2012-05-11T08:46:33Z</dcterms:modified>
</cp:coreProperties>
</file>