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5" r:id="rId15"/>
    <p:sldId id="268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E85A10-0183-4D27-8A26-E9F66896FC59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DF2F9E-52D0-4A61-B593-B0FDE75AB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2543196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Презентация по МХК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Подготовил ученик 11класса</a:t>
            </a:r>
          </a:p>
          <a:p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Политенков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О лег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2011год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smtClean="0"/>
              <a:t>Тициан  </a:t>
            </a:r>
            <a:endParaRPr lang="ru-RU" sz="8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Венера с зеркалом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Администратор\Рабочий стол\image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00108"/>
            <a:ext cx="6000792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Любовь земная и Любовь небесная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юбовь земная и Любовь небесная. 15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73581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Подношение Филиппа 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image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5500726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 создании презентации использовались  материалы из большой  энциклопедии Кирилла </a:t>
            </a:r>
            <a:r>
              <a:rPr lang="ru-RU" dirty="0" err="1" smtClean="0"/>
              <a:t>Мефодия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         Версия 2006года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тициан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857232"/>
            <a:ext cx="5257423" cy="5851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ТИЦИАН </a:t>
            </a:r>
            <a:r>
              <a:rPr lang="ru-RU" dirty="0"/>
              <a:t>(Тициан </a:t>
            </a:r>
            <a:r>
              <a:rPr lang="ru-RU" dirty="0" err="1"/>
              <a:t>Вечелли</a:t>
            </a:r>
            <a:r>
              <a:rPr lang="ru-RU" dirty="0"/>
              <a:t>) ( (</a:t>
            </a:r>
            <a:r>
              <a:rPr lang="ru-RU" dirty="0" err="1"/>
              <a:t>ок</a:t>
            </a:r>
            <a:r>
              <a:rPr lang="ru-RU" dirty="0"/>
              <a:t>. 1489/90-1576), итальянский живописец. Глава венецианской школы Высокого и Позднего Возрождения. Ранним произведениям присущи жизнерадостность колорита, многогранность восприятия жизни. Безмятежная ясность («Любовь земная и небесная», </a:t>
            </a:r>
            <a:r>
              <a:rPr lang="ru-RU" dirty="0" err="1"/>
              <a:t>ок</a:t>
            </a:r>
            <a:r>
              <a:rPr lang="ru-RU" dirty="0"/>
              <a:t>. 1514-15), пафос и динамика монументальных композиций («</a:t>
            </a:r>
            <a:r>
              <a:rPr lang="ru-RU" dirty="0" err="1"/>
              <a:t>Ассунта</a:t>
            </a:r>
            <a:r>
              <a:rPr lang="ru-RU" dirty="0"/>
              <a:t>» 1516-18) сменяются напряженным драматизмом («Се человек», </a:t>
            </a:r>
            <a:r>
              <a:rPr lang="ru-RU" dirty="0" err="1"/>
              <a:t>ок</a:t>
            </a:r>
            <a:r>
              <a:rPr lang="ru-RU" dirty="0"/>
              <a:t>. 1543), психологической остротой образов («И. </a:t>
            </a:r>
            <a:r>
              <a:rPr lang="ru-RU" dirty="0" err="1"/>
              <a:t>Риминальди</a:t>
            </a:r>
            <a:r>
              <a:rPr lang="ru-RU" dirty="0"/>
              <a:t>», </a:t>
            </a:r>
            <a:r>
              <a:rPr lang="ru-RU" dirty="0" err="1"/>
              <a:t>ок</a:t>
            </a:r>
            <a:r>
              <a:rPr lang="ru-RU" dirty="0"/>
              <a:t>. 1548), их беспощадной правдивостью («Павел III с </a:t>
            </a:r>
            <a:r>
              <a:rPr lang="ru-RU" dirty="0" err="1"/>
              <a:t>Алессандро</a:t>
            </a:r>
            <a:r>
              <a:rPr lang="ru-RU" dirty="0"/>
              <a:t> и </a:t>
            </a:r>
            <a:r>
              <a:rPr lang="ru-RU" dirty="0" err="1"/>
              <a:t>Оттавио</a:t>
            </a:r>
            <a:r>
              <a:rPr lang="ru-RU" dirty="0"/>
              <a:t> </a:t>
            </a:r>
            <a:r>
              <a:rPr lang="ru-RU" dirty="0" err="1"/>
              <a:t>Фарнезе</a:t>
            </a:r>
            <a:r>
              <a:rPr lang="ru-RU" dirty="0"/>
              <a:t>» 1545-46). Создавал образы, полные обостренного ощущения красоты жизни, трепетной чувственности («Даная», </a:t>
            </a:r>
            <a:r>
              <a:rPr lang="ru-RU" dirty="0" err="1"/>
              <a:t>ок</a:t>
            </a:r>
            <a:r>
              <a:rPr lang="ru-RU" dirty="0"/>
              <a:t>. 1554; «Венера и Адонис», 1554). В поздних трагических произведениях подчеркивал достоинство и силу духа героев («</a:t>
            </a:r>
            <a:r>
              <a:rPr lang="ru-RU" dirty="0" err="1"/>
              <a:t>Оплакивание</a:t>
            </a:r>
            <a:r>
              <a:rPr lang="ru-RU" dirty="0"/>
              <a:t> Христа», 1573-76). Тончайший красочный хроматизм, свободное письмо открытым мазком, мощное звучание цвета.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Биография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Происходил </a:t>
            </a:r>
            <a:r>
              <a:rPr lang="ru-RU" dirty="0"/>
              <a:t>из родовитой провинциальной семьи. Около 1500 </a:t>
            </a:r>
            <a:r>
              <a:rPr lang="ru-RU" dirty="0" smtClean="0"/>
              <a:t>года ребенком </a:t>
            </a:r>
            <a:r>
              <a:rPr lang="ru-RU" dirty="0"/>
              <a:t>был отдан отцом в мастерскую венецианского мозаичиста </a:t>
            </a:r>
            <a:r>
              <a:rPr lang="ru-RU" dirty="0" err="1"/>
              <a:t>Себастьяно</a:t>
            </a:r>
            <a:r>
              <a:rPr lang="ru-RU" dirty="0"/>
              <a:t> </a:t>
            </a:r>
            <a:r>
              <a:rPr lang="ru-RU" dirty="0" err="1"/>
              <a:t>Дзуккато</a:t>
            </a:r>
            <a:r>
              <a:rPr lang="ru-RU" dirty="0"/>
              <a:t>. Затем учился живописи в мастерской тогдашнего главы венецианской школы Джованни Беллини и у его брата </a:t>
            </a:r>
            <a:r>
              <a:rPr lang="ru-RU" dirty="0" err="1"/>
              <a:t>Джентиле</a:t>
            </a:r>
            <a:r>
              <a:rPr lang="ru-RU" dirty="0"/>
              <a:t> Беллини. В 1507 поступил в качестве помощника в мастерскую Джорджоне, после его смерти (1510) закончил некоторые его картины. В 1517-55 занимал должность официального живописца Венецианской республики. Пользовался огромной прижизненной славой, его заказчиками были император Карл V, испанский король Филипп II, папа Павел III, правители </a:t>
            </a:r>
            <a:r>
              <a:rPr lang="ru-RU" dirty="0" err="1"/>
              <a:t>Мантуи</a:t>
            </a:r>
            <a:r>
              <a:rPr lang="ru-RU" dirty="0"/>
              <a:t>, Феррари, </a:t>
            </a:r>
            <a:r>
              <a:rPr lang="ru-RU" dirty="0" err="1"/>
              <a:t>Урбино</a:t>
            </a:r>
            <a:r>
              <a:rPr lang="ru-RU" dirty="0"/>
              <a:t>. Карл V пожаловал ему титул графа </a:t>
            </a:r>
            <a:r>
              <a:rPr lang="ru-RU" dirty="0" err="1"/>
              <a:t>Палатинского</a:t>
            </a:r>
            <a:r>
              <a:rPr lang="ru-RU" dirty="0"/>
              <a:t>. Художник был тесно связан с венецианской интеллектуальной элитой, многолетняя тесная дружба связывала его с писателем, публицистом, художественным критиком </a:t>
            </a:r>
            <a:r>
              <a:rPr lang="ru-RU" dirty="0" err="1"/>
              <a:t>Пьетро</a:t>
            </a:r>
            <a:r>
              <a:rPr lang="ru-RU" dirty="0"/>
              <a:t> </a:t>
            </a:r>
            <a:r>
              <a:rPr lang="ru-RU" dirty="0" err="1"/>
              <a:t>Аретино</a:t>
            </a:r>
            <a:r>
              <a:rPr lang="ru-RU" dirty="0"/>
              <a:t> и ведущим архитектором Венеции </a:t>
            </a:r>
            <a:r>
              <a:rPr lang="ru-RU" dirty="0" err="1"/>
              <a:t>Якопо</a:t>
            </a:r>
            <a:r>
              <a:rPr lang="ru-RU" dirty="0"/>
              <a:t> </a:t>
            </a:r>
            <a:r>
              <a:rPr lang="ru-RU" dirty="0" err="1"/>
              <a:t>Сансовино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2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15153"/>
            <a:ext cx="3514785" cy="391161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«Мадонна </a:t>
            </a:r>
            <a:r>
              <a:rPr lang="ru-RU" dirty="0" err="1"/>
              <a:t>Пезаро</a:t>
            </a:r>
            <a:r>
              <a:rPr lang="ru-RU" dirty="0"/>
              <a:t>» (1519-26, Санта Мария </a:t>
            </a:r>
            <a:r>
              <a:rPr lang="ru-RU" dirty="0" err="1"/>
              <a:t>Глариоза</a:t>
            </a:r>
            <a:r>
              <a:rPr lang="ru-RU" dirty="0"/>
              <a:t> </a:t>
            </a:r>
            <a:r>
              <a:rPr lang="ru-RU" dirty="0" err="1"/>
              <a:t>деи</a:t>
            </a:r>
            <a:r>
              <a:rPr lang="ru-RU" dirty="0"/>
              <a:t> </a:t>
            </a:r>
            <a:r>
              <a:rPr lang="ru-RU" dirty="0" err="1"/>
              <a:t>Фрари</a:t>
            </a:r>
            <a:r>
              <a:rPr lang="ru-RU" dirty="0"/>
              <a:t>, Венеция), проникнутая триумфальным пафосом. К этому же периоду относится серия «Вакханалий», написанных для герцога Феррари </a:t>
            </a:r>
            <a:r>
              <a:rPr lang="ru-RU" dirty="0" err="1"/>
              <a:t>Альфонсо</a:t>
            </a:r>
            <a:r>
              <a:rPr lang="ru-RU" dirty="0"/>
              <a:t> </a:t>
            </a:r>
            <a:r>
              <a:rPr lang="ru-RU" dirty="0" err="1"/>
              <a:t>д'Эсте</a:t>
            </a:r>
            <a:r>
              <a:rPr lang="ru-RU" dirty="0"/>
              <a:t> («Праздник Венеры», </a:t>
            </a:r>
            <a:r>
              <a:rPr lang="ru-RU" dirty="0" err="1"/>
              <a:t>ок</a:t>
            </a:r>
            <a:r>
              <a:rPr lang="ru-RU" dirty="0"/>
              <a:t>. 1518-19, Прадо; «Праздник на </a:t>
            </a:r>
            <a:r>
              <a:rPr lang="ru-RU" dirty="0" err="1"/>
              <a:t>Андросе</a:t>
            </a:r>
            <a:r>
              <a:rPr lang="ru-RU" dirty="0"/>
              <a:t>», </a:t>
            </a:r>
            <a:r>
              <a:rPr lang="ru-RU" dirty="0" err="1"/>
              <a:t>ок</a:t>
            </a:r>
            <a:r>
              <a:rPr lang="ru-RU" dirty="0"/>
              <a:t>. 1520, там же; «Вакх и Ариадна», </a:t>
            </a:r>
            <a:r>
              <a:rPr lang="ru-RU" dirty="0" err="1"/>
              <a:t>ок</a:t>
            </a:r>
            <a:r>
              <a:rPr lang="ru-RU" dirty="0"/>
              <a:t>. 1522-23, Национальная галерея, Лондон).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dirty="0"/>
              <a:t>«Мадонна с младенцем, Святой Екатериной и маленьким Иоанном Крестителем»</a:t>
            </a:r>
            <a:br>
              <a:rPr lang="ru-RU" sz="3200" dirty="0"/>
            </a:br>
            <a:r>
              <a:rPr lang="ru-RU" sz="32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Венера </a:t>
            </a:r>
            <a:r>
              <a:rPr lang="ru-RU" dirty="0" err="1"/>
              <a:t>Урбинская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Documents and Settings\Администратор\Рабочий стол\3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3636238" cy="271461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картинах 1530-х гг. на религиозные и мифологические темы Тициан органически соединяет легенды и реалии современной жизни в духе традиций венецианского раннего Возрождения. В одном из шедевров этих лет — «Венере </a:t>
            </a:r>
            <a:r>
              <a:rPr lang="ru-RU" dirty="0" err="1"/>
              <a:t>Урбинской</a:t>
            </a:r>
            <a:r>
              <a:rPr lang="ru-RU" dirty="0"/>
              <a:t>» (</a:t>
            </a:r>
            <a:r>
              <a:rPr lang="ru-RU" dirty="0" err="1"/>
              <a:t>ок</a:t>
            </a:r>
            <a:r>
              <a:rPr lang="ru-RU" dirty="0"/>
              <a:t>. 1538, Уффици) — он переносит богиню (ее облик отчасти навеян «Спящей Венерой» Джорджоне) в уютный покой венецианского дома 16 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«Кающаяся Мария Магдалина»</a:t>
            </a:r>
            <a:br>
              <a:rPr lang="ru-RU" sz="31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Documents and Settings\Администратор\Рабочий стол\t_801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603390"/>
            <a:ext cx="4429156" cy="492922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начале 1530-х годов Тициан написал картину «Кающаяся Мария Магдалина» для </a:t>
            </a:r>
            <a:r>
              <a:rPr lang="ru-RU" dirty="0" err="1"/>
              <a:t>урбинского</a:t>
            </a:r>
            <a:r>
              <a:rPr lang="ru-RU" dirty="0"/>
              <a:t> герцога </a:t>
            </a:r>
            <a:r>
              <a:rPr lang="ru-RU" dirty="0" err="1"/>
              <a:t>Франческо</a:t>
            </a:r>
            <a:r>
              <a:rPr lang="ru-RU" dirty="0"/>
              <a:t> Мария </a:t>
            </a:r>
            <a:r>
              <a:rPr lang="ru-RU" dirty="0" err="1"/>
              <a:t>делла</a:t>
            </a:r>
            <a:r>
              <a:rPr lang="ru-RU" dirty="0"/>
              <a:t> </a:t>
            </a:r>
            <a:r>
              <a:rPr lang="ru-RU" dirty="0" err="1"/>
              <a:t>Ровере</a:t>
            </a:r>
            <a:r>
              <a:rPr lang="ru-RU" dirty="0"/>
              <a:t>, бывшего в тот период одним из его главных заказчиков. Найденный образ так понравился художнику, что стал прототипом для целой серии композиций на эту тему, в их числе и полотно 60-х годов, поступившее в Эрмитаж 1850 из собрания </a:t>
            </a:r>
            <a:r>
              <a:rPr lang="ru-RU" dirty="0" err="1"/>
              <a:t>Барбариго</a:t>
            </a:r>
            <a:r>
              <a:rPr lang="ru-RU" dirty="0"/>
              <a:t> в Венеции. Существуют также авторские копии и картины 30-х годов.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Тициан. Тарквиний и Лукреция. Первая половина 16 века. Холст. Музей </a:t>
            </a:r>
            <a:r>
              <a:rPr lang="ru-RU" sz="2200" dirty="0" err="1"/>
              <a:t>Фицуильям</a:t>
            </a:r>
            <a:r>
              <a:rPr lang="ru-RU" sz="2200" dirty="0"/>
              <a:t>, Кембридж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Documents and Settings\Администратор\Рабочий стол\03S0339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4286280" cy="477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«Цыганская Мадонна»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у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1811" y="1600200"/>
            <a:ext cx="612037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568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Бумажная</vt:lpstr>
      <vt:lpstr>Поток</vt:lpstr>
      <vt:lpstr>Апекс</vt:lpstr>
      <vt:lpstr>Открытая</vt:lpstr>
      <vt:lpstr>Тициан  </vt:lpstr>
      <vt:lpstr>Слайд 2</vt:lpstr>
      <vt:lpstr>Слайд 3</vt:lpstr>
      <vt:lpstr>Слайд 4</vt:lpstr>
      <vt:lpstr>«Мадонна с младенцем, Святой Екатериной и маленьким Иоанном Крестителем»  </vt:lpstr>
      <vt:lpstr>Венера Урбинская </vt:lpstr>
      <vt:lpstr>«Кающаяся Мария Магдалина»   </vt:lpstr>
      <vt:lpstr>Тициан. Тарквиний и Лукреция. Первая половина 16 века. Холст. Музей Фицуильям, Кембридж </vt:lpstr>
      <vt:lpstr>«Цыганская Мадонна» </vt:lpstr>
      <vt:lpstr>Венера с зеркалом </vt:lpstr>
      <vt:lpstr>Любовь земная и Любовь небесная   </vt:lpstr>
      <vt:lpstr>Подношение Филиппа 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13</cp:revision>
  <dcterms:created xsi:type="dcterms:W3CDTF">2011-09-21T11:01:47Z</dcterms:created>
  <dcterms:modified xsi:type="dcterms:W3CDTF">2012-01-26T10:20:45Z</dcterms:modified>
</cp:coreProperties>
</file>